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4" r:id="rId22"/>
    <p:sldId id="285" r:id="rId23"/>
    <p:sldId id="289" r:id="rId24"/>
    <p:sldId id="290" r:id="rId25"/>
    <p:sldId id="291" r:id="rId26"/>
    <p:sldId id="30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6FF"/>
    <a:srgbClr val="CDE4FF"/>
    <a:srgbClr val="FFFFFF"/>
    <a:srgbClr val="3E92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74A49E-3604-4554-9FC1-B66250E5508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36578BC-C298-4A9C-AF0C-131D1E8A3DFD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Protected</a:t>
          </a:r>
          <a:r>
            <a:rPr lang="en-US" dirty="0"/>
            <a:t> members of class:</a:t>
          </a:r>
        </a:p>
      </dgm:t>
    </dgm:pt>
    <dgm:pt modelId="{44B357E2-2508-4198-B65A-FB33AE889C76}" type="parTrans" cxnId="{5C14E020-A494-45D8-A51F-F23624DCB46C}">
      <dgm:prSet/>
      <dgm:spPr/>
      <dgm:t>
        <a:bodyPr/>
        <a:lstStyle/>
        <a:p>
          <a:endParaRPr lang="en-US"/>
        </a:p>
      </dgm:t>
    </dgm:pt>
    <dgm:pt modelId="{358A727E-EE2E-4B23-8133-F9AAE3266293}" type="sibTrans" cxnId="{5C14E020-A494-45D8-A51F-F23624DCB46C}">
      <dgm:prSet/>
      <dgm:spPr/>
      <dgm:t>
        <a:bodyPr/>
        <a:lstStyle/>
        <a:p>
          <a:endParaRPr lang="en-US"/>
        </a:p>
      </dgm:t>
    </dgm:pt>
    <dgm:pt modelId="{A4C9057D-61AE-4DEC-BD17-226F1D7E5C51}">
      <dgm:prSet/>
      <dgm:spPr/>
      <dgm:t>
        <a:bodyPr/>
        <a:lstStyle/>
        <a:p>
          <a:r>
            <a:rPr lang="en-US" dirty="0"/>
            <a:t>may be accessed by methods in a subclass, and</a:t>
          </a:r>
        </a:p>
      </dgm:t>
    </dgm:pt>
    <dgm:pt modelId="{899D1B34-3D29-4711-A3AA-E06DC3DE15FC}" type="parTrans" cxnId="{F289C555-41B1-4B96-9AB4-3BBDE391C603}">
      <dgm:prSet/>
      <dgm:spPr/>
      <dgm:t>
        <a:bodyPr/>
        <a:lstStyle/>
        <a:p>
          <a:endParaRPr lang="en-US"/>
        </a:p>
      </dgm:t>
    </dgm:pt>
    <dgm:pt modelId="{C6AFB7E6-700C-48B0-87F9-7864C05BF333}" type="sibTrans" cxnId="{F289C555-41B1-4B96-9AB4-3BBDE391C603}">
      <dgm:prSet/>
      <dgm:spPr/>
      <dgm:t>
        <a:bodyPr/>
        <a:lstStyle/>
        <a:p>
          <a:endParaRPr lang="en-US"/>
        </a:p>
      </dgm:t>
    </dgm:pt>
    <dgm:pt modelId="{E652D45E-AEE9-46B0-88E1-3AC92D7F1A05}">
      <dgm:prSet/>
      <dgm:spPr/>
      <dgm:t>
        <a:bodyPr/>
        <a:lstStyle/>
        <a:p>
          <a:r>
            <a:rPr lang="en-US"/>
            <a:t>by methods in the same package as the class.</a:t>
          </a:r>
        </a:p>
      </dgm:t>
    </dgm:pt>
    <dgm:pt modelId="{A36BDCCC-F334-48C3-B0D0-CD2C150679FB}" type="parTrans" cxnId="{BAA8B797-8B82-4CE8-9D61-34268275C672}">
      <dgm:prSet/>
      <dgm:spPr/>
      <dgm:t>
        <a:bodyPr/>
        <a:lstStyle/>
        <a:p>
          <a:endParaRPr lang="en-US"/>
        </a:p>
      </dgm:t>
    </dgm:pt>
    <dgm:pt modelId="{25D3A381-50CF-42B1-A88D-FB2A8A380D49}" type="sibTrans" cxnId="{BAA8B797-8B82-4CE8-9D61-34268275C672}">
      <dgm:prSet/>
      <dgm:spPr/>
      <dgm:t>
        <a:bodyPr/>
        <a:lstStyle/>
        <a:p>
          <a:endParaRPr lang="en-US"/>
        </a:p>
      </dgm:t>
    </dgm:pt>
    <dgm:pt modelId="{B1ADD1E7-6C9D-45FA-8717-F491648B88F7}">
      <dgm:prSet/>
      <dgm:spPr/>
      <dgm:t>
        <a:bodyPr/>
        <a:lstStyle/>
        <a:p>
          <a:r>
            <a:rPr lang="en-US" dirty="0"/>
            <a:t>Java provides a third access specification, </a:t>
          </a:r>
          <a:r>
            <a:rPr lang="en-US" b="1" i="1" dirty="0">
              <a:solidFill>
                <a:schemeClr val="tx1"/>
              </a:solidFill>
            </a:rPr>
            <a:t>protected</a:t>
          </a:r>
          <a:r>
            <a:rPr lang="en-US" dirty="0"/>
            <a:t>.</a:t>
          </a:r>
        </a:p>
      </dgm:t>
    </dgm:pt>
    <dgm:pt modelId="{52BCD6C3-00C6-4577-A64B-C8E39ACDF187}" type="parTrans" cxnId="{57EC13F3-9279-4637-A434-38A7F41B018D}">
      <dgm:prSet/>
      <dgm:spPr/>
      <dgm:t>
        <a:bodyPr/>
        <a:lstStyle/>
        <a:p>
          <a:endParaRPr lang="en-US"/>
        </a:p>
      </dgm:t>
    </dgm:pt>
    <dgm:pt modelId="{1F00704A-3106-42C8-BD09-710E5D592455}" type="sibTrans" cxnId="{57EC13F3-9279-4637-A434-38A7F41B018D}">
      <dgm:prSet/>
      <dgm:spPr/>
      <dgm:t>
        <a:bodyPr/>
        <a:lstStyle/>
        <a:p>
          <a:endParaRPr lang="en-US"/>
        </a:p>
      </dgm:t>
    </dgm:pt>
    <dgm:pt modelId="{A4898529-3885-41C4-BD94-6EF3F538A304}">
      <dgm:prSet/>
      <dgm:spPr/>
      <dgm:t>
        <a:bodyPr/>
        <a:lstStyle/>
        <a:p>
          <a:r>
            <a:rPr lang="en-US" dirty="0"/>
            <a:t>A </a:t>
          </a:r>
          <a:r>
            <a:rPr lang="en-US" b="1" i="1" dirty="0">
              <a:solidFill>
                <a:schemeClr val="tx1"/>
              </a:solidFill>
            </a:rPr>
            <a:t>protected</a:t>
          </a:r>
          <a:r>
            <a:rPr lang="en-US" dirty="0"/>
            <a:t> member’s access is somewhere between </a:t>
          </a:r>
          <a:r>
            <a:rPr lang="en-US" i="1" dirty="0"/>
            <a:t>private</a:t>
          </a:r>
          <a:r>
            <a:rPr lang="en-US" dirty="0"/>
            <a:t> and </a:t>
          </a:r>
          <a:r>
            <a:rPr lang="en-US" i="1" dirty="0"/>
            <a:t>public</a:t>
          </a:r>
          <a:r>
            <a:rPr lang="en-US" dirty="0"/>
            <a:t>.</a:t>
          </a:r>
        </a:p>
      </dgm:t>
    </dgm:pt>
    <dgm:pt modelId="{7C8CB9A3-5BAC-4774-BA0C-D905762DF52F}" type="parTrans" cxnId="{8FF39DBB-DEC7-472C-BFC1-44C3AFBE9451}">
      <dgm:prSet/>
      <dgm:spPr/>
      <dgm:t>
        <a:bodyPr/>
        <a:lstStyle/>
        <a:p>
          <a:endParaRPr lang="en-US"/>
        </a:p>
      </dgm:t>
    </dgm:pt>
    <dgm:pt modelId="{1E825249-E5EB-42F5-AB58-448DD75E9907}" type="sibTrans" cxnId="{8FF39DBB-DEC7-472C-BFC1-44C3AFBE9451}">
      <dgm:prSet/>
      <dgm:spPr/>
      <dgm:t>
        <a:bodyPr/>
        <a:lstStyle/>
        <a:p>
          <a:endParaRPr lang="en-US"/>
        </a:p>
      </dgm:t>
    </dgm:pt>
    <dgm:pt modelId="{7C397346-890C-4069-9091-EEC89FBEA757}" type="pres">
      <dgm:prSet presAssocID="{1274A49E-3604-4554-9FC1-B66250E5508A}" presName="linear" presStyleCnt="0">
        <dgm:presLayoutVars>
          <dgm:animLvl val="lvl"/>
          <dgm:resizeHandles val="exact"/>
        </dgm:presLayoutVars>
      </dgm:prSet>
      <dgm:spPr/>
    </dgm:pt>
    <dgm:pt modelId="{BAA849DE-7AD1-4C6A-AC60-0ADDDE5F6450}" type="pres">
      <dgm:prSet presAssocID="{436578BC-C298-4A9C-AF0C-131D1E8A3DF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92F0FD-CE47-40DD-8D3F-561F379DB4E7}" type="pres">
      <dgm:prSet presAssocID="{436578BC-C298-4A9C-AF0C-131D1E8A3DFD}" presName="childText" presStyleLbl="revTx" presStyleIdx="0" presStyleCnt="1">
        <dgm:presLayoutVars>
          <dgm:bulletEnabled val="1"/>
        </dgm:presLayoutVars>
      </dgm:prSet>
      <dgm:spPr/>
    </dgm:pt>
    <dgm:pt modelId="{768D67B1-DFDA-4669-A955-A691C3808B97}" type="pres">
      <dgm:prSet presAssocID="{B1ADD1E7-6C9D-45FA-8717-F491648B88F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BFC0435-85D3-4035-A8E7-6A648C3C364C}" type="pres">
      <dgm:prSet presAssocID="{1F00704A-3106-42C8-BD09-710E5D592455}" presName="spacer" presStyleCnt="0"/>
      <dgm:spPr/>
    </dgm:pt>
    <dgm:pt modelId="{3917C360-0562-4A5C-84C9-EEFEA7FEF7B8}" type="pres">
      <dgm:prSet presAssocID="{A4898529-3885-41C4-BD94-6EF3F538A30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A49EA16-75FE-4879-9763-80DB68BE0C48}" type="presOf" srcId="{436578BC-C298-4A9C-AF0C-131D1E8A3DFD}" destId="{BAA849DE-7AD1-4C6A-AC60-0ADDDE5F6450}" srcOrd="0" destOrd="0" presId="urn:microsoft.com/office/officeart/2005/8/layout/vList2"/>
    <dgm:cxn modelId="{5C14E020-A494-45D8-A51F-F23624DCB46C}" srcId="{1274A49E-3604-4554-9FC1-B66250E5508A}" destId="{436578BC-C298-4A9C-AF0C-131D1E8A3DFD}" srcOrd="0" destOrd="0" parTransId="{44B357E2-2508-4198-B65A-FB33AE889C76}" sibTransId="{358A727E-EE2E-4B23-8133-F9AAE3266293}"/>
    <dgm:cxn modelId="{380D1252-06F9-43D7-B9B2-0B609FE8D3B3}" type="presOf" srcId="{A4898529-3885-41C4-BD94-6EF3F538A304}" destId="{3917C360-0562-4A5C-84C9-EEFEA7FEF7B8}" srcOrd="0" destOrd="0" presId="urn:microsoft.com/office/officeart/2005/8/layout/vList2"/>
    <dgm:cxn modelId="{F289C555-41B1-4B96-9AB4-3BBDE391C603}" srcId="{436578BC-C298-4A9C-AF0C-131D1E8A3DFD}" destId="{A4C9057D-61AE-4DEC-BD17-226F1D7E5C51}" srcOrd="0" destOrd="0" parTransId="{899D1B34-3D29-4711-A3AA-E06DC3DE15FC}" sibTransId="{C6AFB7E6-700C-48B0-87F9-7864C05BF333}"/>
    <dgm:cxn modelId="{BAA8B797-8B82-4CE8-9D61-34268275C672}" srcId="{436578BC-C298-4A9C-AF0C-131D1E8A3DFD}" destId="{E652D45E-AEE9-46B0-88E1-3AC92D7F1A05}" srcOrd="1" destOrd="0" parTransId="{A36BDCCC-F334-48C3-B0D0-CD2C150679FB}" sibTransId="{25D3A381-50CF-42B1-A88D-FB2A8A380D49}"/>
    <dgm:cxn modelId="{1C3A579B-A16B-4D22-B0A0-126F0D629F6C}" type="presOf" srcId="{E652D45E-AEE9-46B0-88E1-3AC92D7F1A05}" destId="{8D92F0FD-CE47-40DD-8D3F-561F379DB4E7}" srcOrd="0" destOrd="1" presId="urn:microsoft.com/office/officeart/2005/8/layout/vList2"/>
    <dgm:cxn modelId="{8260AAA2-DE11-4055-BC4F-62172F339087}" type="presOf" srcId="{B1ADD1E7-6C9D-45FA-8717-F491648B88F7}" destId="{768D67B1-DFDA-4669-A955-A691C3808B97}" srcOrd="0" destOrd="0" presId="urn:microsoft.com/office/officeart/2005/8/layout/vList2"/>
    <dgm:cxn modelId="{8FF39DBB-DEC7-472C-BFC1-44C3AFBE9451}" srcId="{1274A49E-3604-4554-9FC1-B66250E5508A}" destId="{A4898529-3885-41C4-BD94-6EF3F538A304}" srcOrd="2" destOrd="0" parTransId="{7C8CB9A3-5BAC-4774-BA0C-D905762DF52F}" sibTransId="{1E825249-E5EB-42F5-AB58-448DD75E9907}"/>
    <dgm:cxn modelId="{A2702CBF-ABD5-49EB-8C2A-C250831D650B}" type="presOf" srcId="{1274A49E-3604-4554-9FC1-B66250E5508A}" destId="{7C397346-890C-4069-9091-EEC89FBEA757}" srcOrd="0" destOrd="0" presId="urn:microsoft.com/office/officeart/2005/8/layout/vList2"/>
    <dgm:cxn modelId="{57EC13F3-9279-4637-A434-38A7F41B018D}" srcId="{1274A49E-3604-4554-9FC1-B66250E5508A}" destId="{B1ADD1E7-6C9D-45FA-8717-F491648B88F7}" srcOrd="1" destOrd="0" parTransId="{52BCD6C3-00C6-4577-A64B-C8E39ACDF187}" sibTransId="{1F00704A-3106-42C8-BD09-710E5D592455}"/>
    <dgm:cxn modelId="{EFA581F3-B6FB-4D17-A3F9-E32B4ED63607}" type="presOf" srcId="{A4C9057D-61AE-4DEC-BD17-226F1D7E5C51}" destId="{8D92F0FD-CE47-40DD-8D3F-561F379DB4E7}" srcOrd="0" destOrd="0" presId="urn:microsoft.com/office/officeart/2005/8/layout/vList2"/>
    <dgm:cxn modelId="{965D0DA8-9C29-4FCA-BC13-5F8944A954B7}" type="presParOf" srcId="{7C397346-890C-4069-9091-EEC89FBEA757}" destId="{BAA849DE-7AD1-4C6A-AC60-0ADDDE5F6450}" srcOrd="0" destOrd="0" presId="urn:microsoft.com/office/officeart/2005/8/layout/vList2"/>
    <dgm:cxn modelId="{1157D7EE-5E9D-44EF-9091-DAD4F90D886C}" type="presParOf" srcId="{7C397346-890C-4069-9091-EEC89FBEA757}" destId="{8D92F0FD-CE47-40DD-8D3F-561F379DB4E7}" srcOrd="1" destOrd="0" presId="urn:microsoft.com/office/officeart/2005/8/layout/vList2"/>
    <dgm:cxn modelId="{D27EEBC4-34E8-4E9A-B811-2E18A5CA4FD7}" type="presParOf" srcId="{7C397346-890C-4069-9091-EEC89FBEA757}" destId="{768D67B1-DFDA-4669-A955-A691C3808B97}" srcOrd="2" destOrd="0" presId="urn:microsoft.com/office/officeart/2005/8/layout/vList2"/>
    <dgm:cxn modelId="{691E0986-73F8-48EF-A55F-6A297B3834BE}" type="presParOf" srcId="{7C397346-890C-4069-9091-EEC89FBEA757}" destId="{CBFC0435-85D3-4035-A8E7-6A648C3C364C}" srcOrd="3" destOrd="0" presId="urn:microsoft.com/office/officeart/2005/8/layout/vList2"/>
    <dgm:cxn modelId="{9287B325-01B1-4B10-AAC4-40997B5728B3}" type="presParOf" srcId="{7C397346-890C-4069-9091-EEC89FBEA757}" destId="{3917C360-0562-4A5C-84C9-EEFEA7FEF7B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A849DE-7AD1-4C6A-AC60-0ADDDE5F6450}">
      <dsp:nvSpPr>
        <dsp:cNvPr id="0" name=""/>
        <dsp:cNvSpPr/>
      </dsp:nvSpPr>
      <dsp:spPr>
        <a:xfrm>
          <a:off x="0" y="776791"/>
          <a:ext cx="5732205" cy="93541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</a:rPr>
            <a:t>Protected</a:t>
          </a:r>
          <a:r>
            <a:rPr lang="en-US" sz="2400" kern="1200" dirty="0"/>
            <a:t> members of class:</a:t>
          </a:r>
        </a:p>
      </dsp:txBody>
      <dsp:txXfrm>
        <a:off x="45663" y="822454"/>
        <a:ext cx="5640879" cy="844088"/>
      </dsp:txXfrm>
    </dsp:sp>
    <dsp:sp modelId="{8D92F0FD-CE47-40DD-8D3F-561F379DB4E7}">
      <dsp:nvSpPr>
        <dsp:cNvPr id="0" name=""/>
        <dsp:cNvSpPr/>
      </dsp:nvSpPr>
      <dsp:spPr>
        <a:xfrm>
          <a:off x="0" y="1712206"/>
          <a:ext cx="5732205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99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may be accessed by methods in a subclass, and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by methods in the same package as the class.</a:t>
          </a:r>
        </a:p>
      </dsp:txBody>
      <dsp:txXfrm>
        <a:off x="0" y="1712206"/>
        <a:ext cx="5732205" cy="645840"/>
      </dsp:txXfrm>
    </dsp:sp>
    <dsp:sp modelId="{768D67B1-DFDA-4669-A955-A691C3808B97}">
      <dsp:nvSpPr>
        <dsp:cNvPr id="0" name=""/>
        <dsp:cNvSpPr/>
      </dsp:nvSpPr>
      <dsp:spPr>
        <a:xfrm>
          <a:off x="0" y="2358046"/>
          <a:ext cx="5732205" cy="935414"/>
        </a:xfrm>
        <a:prstGeom prst="roundRect">
          <a:avLst/>
        </a:prstGeom>
        <a:solidFill>
          <a:schemeClr val="accent5">
            <a:hueOff val="749484"/>
            <a:satOff val="-9869"/>
            <a:lumOff val="-31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Java provides a third access specification, </a:t>
          </a:r>
          <a:r>
            <a:rPr lang="en-US" sz="2400" b="1" i="1" kern="1200" dirty="0">
              <a:solidFill>
                <a:schemeClr val="tx1"/>
              </a:solidFill>
            </a:rPr>
            <a:t>protected</a:t>
          </a:r>
          <a:r>
            <a:rPr lang="en-US" sz="2400" kern="1200" dirty="0"/>
            <a:t>.</a:t>
          </a:r>
        </a:p>
      </dsp:txBody>
      <dsp:txXfrm>
        <a:off x="45663" y="2403709"/>
        <a:ext cx="5640879" cy="844088"/>
      </dsp:txXfrm>
    </dsp:sp>
    <dsp:sp modelId="{3917C360-0562-4A5C-84C9-EEFEA7FEF7B8}">
      <dsp:nvSpPr>
        <dsp:cNvPr id="0" name=""/>
        <dsp:cNvSpPr/>
      </dsp:nvSpPr>
      <dsp:spPr>
        <a:xfrm>
          <a:off x="0" y="3362581"/>
          <a:ext cx="5732205" cy="935414"/>
        </a:xfrm>
        <a:prstGeom prst="roundRect">
          <a:avLst/>
        </a:prstGeom>
        <a:solidFill>
          <a:schemeClr val="accent5">
            <a:hueOff val="1498968"/>
            <a:satOff val="-19739"/>
            <a:lumOff val="-62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 </a:t>
          </a:r>
          <a:r>
            <a:rPr lang="en-US" sz="2400" b="1" i="1" kern="1200" dirty="0">
              <a:solidFill>
                <a:schemeClr val="tx1"/>
              </a:solidFill>
            </a:rPr>
            <a:t>protected</a:t>
          </a:r>
          <a:r>
            <a:rPr lang="en-US" sz="2400" kern="1200" dirty="0"/>
            <a:t> member’s access is somewhere between </a:t>
          </a:r>
          <a:r>
            <a:rPr lang="en-US" sz="2400" i="1" kern="1200" dirty="0"/>
            <a:t>private</a:t>
          </a:r>
          <a:r>
            <a:rPr lang="en-US" sz="2400" kern="1200" dirty="0"/>
            <a:t> and </a:t>
          </a:r>
          <a:r>
            <a:rPr lang="en-US" sz="2400" i="1" kern="1200" dirty="0"/>
            <a:t>public</a:t>
          </a:r>
          <a:r>
            <a:rPr lang="en-US" sz="2400" kern="1200" dirty="0"/>
            <a:t>.</a:t>
          </a:r>
        </a:p>
      </dsp:txBody>
      <dsp:txXfrm>
        <a:off x="45663" y="3408244"/>
        <a:ext cx="5640879" cy="8440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66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15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90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21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57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7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1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08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59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30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3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162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A5F7AE-1EAA-6F86-B360-52B9F0460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92" b="15108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22AB34F-E75C-451A-8410-05B6C249E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C8B73C-62F6-D9E8-30EC-B98122B8F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1729" y="914400"/>
            <a:ext cx="4892948" cy="3427867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Inheritance and Abstract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13450-1811-BBC3-778C-186538786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3503" y="5253051"/>
            <a:ext cx="4941173" cy="812923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Module 10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430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1026">
            <a:extLst>
              <a:ext uri="{FF2B5EF4-FFF2-40B4-BE49-F238E27FC236}">
                <a16:creationId xmlns:a16="http://schemas.microsoft.com/office/drawing/2014/main" id="{2A10BB95-0F8E-8C6D-8D6D-2B07294BFA1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Inheritance, Fields and Methods</a:t>
            </a:r>
          </a:p>
        </p:txBody>
      </p:sp>
      <p:sp>
        <p:nvSpPr>
          <p:cNvPr id="12291" name="Rectangle 1027">
            <a:extLst>
              <a:ext uri="{FF2B5EF4-FFF2-40B4-BE49-F238E27FC236}">
                <a16:creationId xmlns:a16="http://schemas.microsoft.com/office/drawing/2014/main" id="{2A6FF1DB-74EF-90F8-4380-AC356962B87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When an instance of the subclass is created, the non-private methods of the superclass are available through the subclass object.</a:t>
            </a:r>
          </a:p>
          <a:p>
            <a:pPr lvl="1"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FinalExam exam = new FinalExam();</a:t>
            </a:r>
          </a:p>
          <a:p>
            <a:pPr lvl="1">
              <a:buFontTx/>
              <a:buNone/>
            </a:pPr>
            <a:r>
              <a:rPr lang="en-US" altLang="en-US" sz="2400" b="1" dirty="0" err="1">
                <a:solidFill>
                  <a:srgbClr val="CA0C48"/>
                </a:solidFill>
                <a:latin typeface="Courier New" panose="02070309020205020404" pitchFamily="49" charset="0"/>
              </a:rPr>
              <a:t>exam.setScore</a:t>
            </a:r>
            <a:r>
              <a:rPr lang="en-US" altLang="en-US" sz="2400" b="1" dirty="0">
                <a:solidFill>
                  <a:srgbClr val="CA0C48"/>
                </a:solidFill>
                <a:latin typeface="Courier New" panose="02070309020205020404" pitchFamily="49" charset="0"/>
              </a:rPr>
              <a:t>(85.0);</a:t>
            </a:r>
          </a:p>
          <a:p>
            <a:pPr lvl="1">
              <a:buFontTx/>
              <a:buNone/>
            </a:pPr>
            <a:r>
              <a:rPr lang="en-US" altLang="en-US" sz="2400" b="1" dirty="0" err="1">
                <a:latin typeface="Courier New" panose="02070309020205020404" pitchFamily="49" charset="0"/>
              </a:rPr>
              <a:t>System.out.println</a:t>
            </a:r>
            <a:r>
              <a:rPr lang="en-US" altLang="en-US" sz="2400" b="1" dirty="0">
                <a:latin typeface="Courier New" panose="02070309020205020404" pitchFamily="49" charset="0"/>
              </a:rPr>
              <a:t>("Score = " </a:t>
            </a:r>
            <a:br>
              <a:rPr lang="en-US" altLang="en-US" sz="2400" b="1" dirty="0">
                <a:latin typeface="Courier New" panose="02070309020205020404" pitchFamily="49" charset="0"/>
              </a:rPr>
            </a:br>
            <a:r>
              <a:rPr lang="en-US" altLang="en-US" sz="2400" b="1" dirty="0">
                <a:latin typeface="Courier New" panose="02070309020205020404" pitchFamily="49" charset="0"/>
              </a:rPr>
              <a:t>                 + </a:t>
            </a:r>
            <a:r>
              <a:rPr lang="en-US" altLang="en-US" sz="2400" b="1" dirty="0" err="1">
                <a:solidFill>
                  <a:srgbClr val="CA0C48"/>
                </a:solidFill>
                <a:latin typeface="Courier New" panose="02070309020205020404" pitchFamily="49" charset="0"/>
              </a:rPr>
              <a:t>exam.getScore</a:t>
            </a:r>
            <a:r>
              <a:rPr lang="en-US" altLang="en-US" sz="2400" b="1" dirty="0">
                <a:solidFill>
                  <a:srgbClr val="CA0C48"/>
                </a:solidFill>
                <a:latin typeface="Courier New" panose="02070309020205020404" pitchFamily="49" charset="0"/>
              </a:rPr>
              <a:t>()</a:t>
            </a:r>
            <a:r>
              <a:rPr lang="en-US" altLang="en-US" sz="24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altLang="en-US" sz="2400" dirty="0"/>
              <a:t>Non-private methods and fields of the superclass are available in the subclass.</a:t>
            </a:r>
          </a:p>
          <a:p>
            <a:pPr lvl="1">
              <a:buFontTx/>
              <a:buNone/>
            </a:pPr>
            <a:r>
              <a:rPr lang="en-US" altLang="en-US" sz="2400" b="1" dirty="0" err="1">
                <a:latin typeface="Courier New" panose="02070309020205020404" pitchFamily="49" charset="0"/>
              </a:rPr>
              <a:t>setScore</a:t>
            </a:r>
            <a:r>
              <a:rPr lang="en-US" altLang="en-US" sz="2400" b="1" dirty="0">
                <a:latin typeface="Courier New" panose="02070309020205020404" pitchFamily="49" charset="0"/>
              </a:rPr>
              <a:t>(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newScore</a:t>
            </a:r>
            <a:r>
              <a:rPr lang="en-US" altLang="en-US" sz="2400" b="1" dirty="0">
                <a:latin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2811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27" name="Straight Connector 1332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328" name="Rectangle 13327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14" name="Rectangle 2">
            <a:extLst>
              <a:ext uri="{FF2B5EF4-FFF2-40B4-BE49-F238E27FC236}">
                <a16:creationId xmlns:a16="http://schemas.microsoft.com/office/drawing/2014/main" id="{671C36C3-CC72-53A0-8A4D-0EBB07DF15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908799" y="914400"/>
            <a:ext cx="4368797" cy="1314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Inheritance and Constructors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02B02BF5-C4C8-C0E2-A351-6F5562C8B37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908800" y="2373749"/>
            <a:ext cx="4368798" cy="38460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n-US" dirty="0"/>
              <a:t>Constructors </a:t>
            </a:r>
            <a:r>
              <a:rPr lang="en-US" altLang="en-US" b="1" dirty="0"/>
              <a:t>are not </a:t>
            </a:r>
            <a:r>
              <a:rPr lang="en-US" altLang="en-US" dirty="0"/>
              <a:t>inherited.</a:t>
            </a:r>
          </a:p>
          <a:p>
            <a:r>
              <a:rPr lang="en-US" altLang="en-US" dirty="0"/>
              <a:t>When a subclass is instantiated, the superclass default constructor is executed  first.</a:t>
            </a:r>
          </a:p>
        </p:txBody>
      </p:sp>
      <p:pic>
        <p:nvPicPr>
          <p:cNvPr id="13329" name="Picture 13328" descr="Pins and thread forming a heptagon">
            <a:extLst>
              <a:ext uri="{FF2B5EF4-FFF2-40B4-BE49-F238E27FC236}">
                <a16:creationId xmlns:a16="http://schemas.microsoft.com/office/drawing/2014/main" id="{7AA1BD66-31B1-34BA-6F0A-15A145094E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66" r="13796" b="-2"/>
          <a:stretch/>
        </p:blipFill>
        <p:spPr>
          <a:xfrm>
            <a:off x="20" y="914400"/>
            <a:ext cx="6281908" cy="5305411"/>
          </a:xfrm>
          <a:prstGeom prst="rect">
            <a:avLst/>
          </a:prstGeom>
        </p:spPr>
      </p:pic>
      <p:cxnSp>
        <p:nvCxnSpPr>
          <p:cNvPr id="13330" name="Straight Connector 13329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19824"/>
            <a:ext cx="6281928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09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44" name="Straight Connector 14343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346" name="Rectangle 14345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8" name="Rectangle 2">
            <a:extLst>
              <a:ext uri="{FF2B5EF4-FFF2-40B4-BE49-F238E27FC236}">
                <a16:creationId xmlns:a16="http://schemas.microsoft.com/office/drawing/2014/main" id="{5DC8BE38-8C78-3474-D654-0C85EE9A82F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400" y="914400"/>
            <a:ext cx="4694904" cy="28812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Superclass’s Constructor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3E198627-C421-A225-C823-3C150202C9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400800" y="960120"/>
            <a:ext cx="4677696" cy="43357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1800"/>
              </a:spcAf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chemeClr val="accent6"/>
                </a:solidFill>
              </a:rPr>
              <a:t>super</a:t>
            </a:r>
            <a:r>
              <a:rPr lang="en-US" altLang="en-US" dirty="0"/>
              <a:t> keyword refers to an object’s superclass.</a:t>
            </a:r>
          </a:p>
          <a:p>
            <a:r>
              <a:rPr lang="en-US" altLang="en-US" dirty="0"/>
              <a:t>The superclass constructor </a:t>
            </a:r>
            <a:r>
              <a:rPr lang="en-US" altLang="en-US" b="1" dirty="0">
                <a:solidFill>
                  <a:schemeClr val="accent5">
                    <a:lumMod val="75000"/>
                  </a:schemeClr>
                </a:solidFill>
              </a:rPr>
              <a:t>can be explicitly called</a:t>
            </a:r>
            <a:r>
              <a:rPr lang="en-US" altLang="en-US" b="1" dirty="0"/>
              <a:t> </a:t>
            </a:r>
            <a:r>
              <a:rPr lang="en-US" altLang="en-US" dirty="0"/>
              <a:t>from the subclass by using the super keyword.</a:t>
            </a:r>
          </a:p>
        </p:txBody>
      </p:sp>
      <p:cxnSp>
        <p:nvCxnSpPr>
          <p:cNvPr id="14348" name="Straight Connector 14347">
            <a:extLst>
              <a:ext uri="{FF2B5EF4-FFF2-40B4-BE49-F238E27FC236}">
                <a16:creationId xmlns:a16="http://schemas.microsoft.com/office/drawing/2014/main" id="{61AF2F3F-06F0-42E3-8F72-36BEDCB69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742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93" name="Straight Connector 16392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395" name="Rectangle 16394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659897EA-C40E-E5C0-957D-F60E09102F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6096000" y="1371600"/>
            <a:ext cx="5181598" cy="1314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Overriding Superclass Methods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035F6C26-8F8C-697C-22C8-CCC3396AFF1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096000" y="2853369"/>
            <a:ext cx="5181599" cy="3366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n-US" dirty="0"/>
              <a:t>A subclass may have a method with the same signature as a superclass method.</a:t>
            </a:r>
          </a:p>
          <a:p>
            <a:r>
              <a:rPr lang="en-US" altLang="en-US" dirty="0"/>
              <a:t>The subclass method overrides the superclass method.</a:t>
            </a:r>
          </a:p>
          <a:p>
            <a:r>
              <a:rPr lang="en-US" altLang="en-US" dirty="0"/>
              <a:t>This is known as </a:t>
            </a:r>
            <a:r>
              <a:rPr lang="en-US" altLang="en-US" b="1" i="1" dirty="0">
                <a:solidFill>
                  <a:schemeClr val="accent5">
                    <a:lumMod val="75000"/>
                  </a:schemeClr>
                </a:solidFill>
              </a:rPr>
              <a:t>method overriding</a:t>
            </a:r>
            <a:r>
              <a:rPr lang="en-US" altLang="en-US" dirty="0"/>
              <a:t>.</a:t>
            </a:r>
          </a:p>
        </p:txBody>
      </p:sp>
      <p:pic>
        <p:nvPicPr>
          <p:cNvPr id="16389" name="Picture 16388" descr="White paper ships being led by a yellow ship">
            <a:extLst>
              <a:ext uri="{FF2B5EF4-FFF2-40B4-BE49-F238E27FC236}">
                <a16:creationId xmlns:a16="http://schemas.microsoft.com/office/drawing/2014/main" id="{96D850D3-C3F0-08BE-78BC-08F337AC7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82" r="9821" b="-1"/>
          <a:stretch/>
        </p:blipFill>
        <p:spPr>
          <a:xfrm>
            <a:off x="20" y="10"/>
            <a:ext cx="5424359" cy="6857990"/>
          </a:xfrm>
          <a:prstGeom prst="rect">
            <a:avLst/>
          </a:prstGeom>
        </p:spPr>
      </p:pic>
      <p:cxnSp>
        <p:nvCxnSpPr>
          <p:cNvPr id="16397" name="Straight Connector 16396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80083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829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29ACDD1F-569E-9083-4210-EA8AA322E2D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4901" y="306818"/>
            <a:ext cx="10363200" cy="1187570"/>
          </a:xfrm>
        </p:spPr>
        <p:txBody>
          <a:bodyPr/>
          <a:lstStyle/>
          <a:p>
            <a:r>
              <a:rPr lang="en-US" altLang="en-US" dirty="0"/>
              <a:t>Overriding Superclass Methods</a:t>
            </a:r>
          </a:p>
        </p:txBody>
      </p:sp>
      <p:grpSp>
        <p:nvGrpSpPr>
          <p:cNvPr id="17411" name="Group 3">
            <a:extLst>
              <a:ext uri="{FF2B5EF4-FFF2-40B4-BE49-F238E27FC236}">
                <a16:creationId xmlns:a16="http://schemas.microsoft.com/office/drawing/2014/main" id="{10910F49-CECC-460C-E360-A5CF9F6C56BB}"/>
              </a:ext>
            </a:extLst>
          </p:cNvPr>
          <p:cNvGrpSpPr>
            <a:grpSpLocks/>
          </p:cNvGrpSpPr>
          <p:nvPr/>
        </p:nvGrpSpPr>
        <p:grpSpPr bwMode="auto">
          <a:xfrm>
            <a:off x="2362199" y="1447800"/>
            <a:ext cx="3312459" cy="1752600"/>
            <a:chOff x="384" y="1008"/>
            <a:chExt cx="1968" cy="1248"/>
          </a:xfrm>
        </p:grpSpPr>
        <p:sp>
          <p:nvSpPr>
            <p:cNvPr id="17421" name="Rectangle 4">
              <a:extLst>
                <a:ext uri="{FF2B5EF4-FFF2-40B4-BE49-F238E27FC236}">
                  <a16:creationId xmlns:a16="http://schemas.microsoft.com/office/drawing/2014/main" id="{FC2C3BCC-6349-4D98-A36A-17B1E20F2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008"/>
              <a:ext cx="1968" cy="288"/>
            </a:xfrm>
            <a:prstGeom prst="rect">
              <a:avLst/>
            </a:prstGeom>
            <a:solidFill>
              <a:schemeClr val="bg2"/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2000" dirty="0">
                  <a:latin typeface="Helvetica" pitchFamily="1" charset="0"/>
                </a:rPr>
                <a:t>GradedActivity</a:t>
              </a:r>
            </a:p>
          </p:txBody>
        </p:sp>
        <p:sp>
          <p:nvSpPr>
            <p:cNvPr id="17422" name="Rectangle 5">
              <a:extLst>
                <a:ext uri="{FF2B5EF4-FFF2-40B4-BE49-F238E27FC236}">
                  <a16:creationId xmlns:a16="http://schemas.microsoft.com/office/drawing/2014/main" id="{F8495AD2-56FF-4E18-B22D-152B44C5D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296"/>
              <a:ext cx="1968" cy="336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2000">
                  <a:latin typeface="Helvetica" pitchFamily="1" charset="0"/>
                </a:rPr>
                <a:t> - score : double</a:t>
              </a:r>
            </a:p>
          </p:txBody>
        </p:sp>
        <p:sp>
          <p:nvSpPr>
            <p:cNvPr id="17423" name="Rectangle 6">
              <a:extLst>
                <a:ext uri="{FF2B5EF4-FFF2-40B4-BE49-F238E27FC236}">
                  <a16:creationId xmlns:a16="http://schemas.microsoft.com/office/drawing/2014/main" id="{5848415B-4D82-42C2-B691-4051C98F78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632"/>
              <a:ext cx="1968" cy="624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800" dirty="0">
                  <a:latin typeface="Helvetica" pitchFamily="1" charset="0"/>
                </a:rPr>
                <a:t>+ </a:t>
              </a:r>
              <a:r>
                <a:rPr lang="en-US" altLang="en-US" sz="1800" b="1" dirty="0" err="1">
                  <a:solidFill>
                    <a:schemeClr val="accent5">
                      <a:lumMod val="75000"/>
                    </a:schemeClr>
                  </a:solidFill>
                  <a:latin typeface="Helvetica" pitchFamily="1" charset="0"/>
                </a:rPr>
                <a:t>setScore</a:t>
              </a:r>
              <a:r>
                <a:rPr lang="en-US" altLang="en-US" sz="1800" b="1" dirty="0">
                  <a:solidFill>
                    <a:schemeClr val="accent5">
                      <a:lumMod val="75000"/>
                    </a:schemeClr>
                  </a:solidFill>
                  <a:latin typeface="Helvetica" pitchFamily="1" charset="0"/>
                </a:rPr>
                <a:t>(s : double) : void</a:t>
              </a:r>
            </a:p>
            <a:p>
              <a:pPr eaLnBrk="1" hangingPunct="1">
                <a:defRPr/>
              </a:pPr>
              <a:r>
                <a:rPr lang="en-US" altLang="en-US" sz="1800" dirty="0">
                  <a:latin typeface="Helvetica" pitchFamily="1" charset="0"/>
                </a:rPr>
                <a:t>+ </a:t>
              </a:r>
              <a:r>
                <a:rPr lang="en-US" altLang="en-US" sz="1800" dirty="0" err="1">
                  <a:latin typeface="Helvetica" pitchFamily="1" charset="0"/>
                </a:rPr>
                <a:t>getScore</a:t>
              </a:r>
              <a:r>
                <a:rPr lang="en-US" altLang="en-US" sz="1800" dirty="0">
                  <a:latin typeface="Helvetica" pitchFamily="1" charset="0"/>
                </a:rPr>
                <a:t>() : double</a:t>
              </a:r>
            </a:p>
            <a:p>
              <a:pPr eaLnBrk="1" hangingPunct="1">
                <a:defRPr/>
              </a:pPr>
              <a:r>
                <a:rPr lang="en-US" altLang="en-US" sz="1800" dirty="0">
                  <a:latin typeface="Helvetica" pitchFamily="1" charset="0"/>
                </a:rPr>
                <a:t>+ </a:t>
              </a:r>
              <a:r>
                <a:rPr lang="en-US" altLang="en-US" sz="1800" dirty="0" err="1">
                  <a:latin typeface="Helvetica" pitchFamily="1" charset="0"/>
                </a:rPr>
                <a:t>getGrade</a:t>
              </a:r>
              <a:r>
                <a:rPr lang="en-US" altLang="en-US" sz="1800" dirty="0">
                  <a:latin typeface="Helvetica" pitchFamily="1" charset="0"/>
                </a:rPr>
                <a:t>() : char</a:t>
              </a:r>
            </a:p>
          </p:txBody>
        </p:sp>
      </p:grpSp>
      <p:grpSp>
        <p:nvGrpSpPr>
          <p:cNvPr id="17412" name="Group 12">
            <a:extLst>
              <a:ext uri="{FF2B5EF4-FFF2-40B4-BE49-F238E27FC236}">
                <a16:creationId xmlns:a16="http://schemas.microsoft.com/office/drawing/2014/main" id="{52F4B29E-3815-4B04-AA9E-71527D4FEB50}"/>
              </a:ext>
            </a:extLst>
          </p:cNvPr>
          <p:cNvGrpSpPr>
            <a:grpSpLocks/>
          </p:cNvGrpSpPr>
          <p:nvPr/>
        </p:nvGrpSpPr>
        <p:grpSpPr bwMode="auto">
          <a:xfrm>
            <a:off x="2362199" y="3810000"/>
            <a:ext cx="3186951" cy="2514600"/>
            <a:chOff x="624" y="2304"/>
            <a:chExt cx="1776" cy="1680"/>
          </a:xfrm>
        </p:grpSpPr>
        <p:sp>
          <p:nvSpPr>
            <p:cNvPr id="17418" name="Rectangle 8">
              <a:extLst>
                <a:ext uri="{FF2B5EF4-FFF2-40B4-BE49-F238E27FC236}">
                  <a16:creationId xmlns:a16="http://schemas.microsoft.com/office/drawing/2014/main" id="{55171974-861C-45CC-B67D-C713243426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2304"/>
              <a:ext cx="1776" cy="288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2000" dirty="0" err="1">
                  <a:latin typeface="Helvetica" pitchFamily="1" charset="0"/>
                </a:rPr>
                <a:t>CurvedActivity</a:t>
              </a:r>
              <a:endParaRPr lang="en-US" altLang="en-US" sz="2000" dirty="0">
                <a:latin typeface="Helvetica" pitchFamily="1" charset="0"/>
              </a:endParaRPr>
            </a:p>
          </p:txBody>
        </p:sp>
        <p:sp>
          <p:nvSpPr>
            <p:cNvPr id="17419" name="Rectangle 9">
              <a:extLst>
                <a:ext uri="{FF2B5EF4-FFF2-40B4-BE49-F238E27FC236}">
                  <a16:creationId xmlns:a16="http://schemas.microsoft.com/office/drawing/2014/main" id="{6669881E-7014-4F57-88D8-4C27F63697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2592"/>
              <a:ext cx="1776" cy="384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800" dirty="0">
                  <a:latin typeface="Helvetica" pitchFamily="1" charset="0"/>
                </a:rPr>
                <a:t>- </a:t>
              </a:r>
              <a:r>
                <a:rPr lang="en-US" altLang="en-US" sz="1800" dirty="0" err="1">
                  <a:latin typeface="Helvetica" pitchFamily="1" charset="0"/>
                </a:rPr>
                <a:t>rawScore</a:t>
              </a:r>
              <a:r>
                <a:rPr lang="en-US" altLang="en-US" sz="1800" dirty="0">
                  <a:latin typeface="Helvetica" pitchFamily="1" charset="0"/>
                </a:rPr>
                <a:t> : double</a:t>
              </a:r>
            </a:p>
            <a:p>
              <a:pPr eaLnBrk="1" hangingPunct="1">
                <a:defRPr/>
              </a:pPr>
              <a:r>
                <a:rPr lang="en-US" altLang="en-US" sz="1800" dirty="0">
                  <a:latin typeface="Helvetica" pitchFamily="1" charset="0"/>
                </a:rPr>
                <a:t>- percentage : double</a:t>
              </a:r>
            </a:p>
          </p:txBody>
        </p:sp>
        <p:sp>
          <p:nvSpPr>
            <p:cNvPr id="17420" name="Rectangle 10">
              <a:extLst>
                <a:ext uri="{FF2B5EF4-FFF2-40B4-BE49-F238E27FC236}">
                  <a16:creationId xmlns:a16="http://schemas.microsoft.com/office/drawing/2014/main" id="{9097C0D9-4A40-40AB-A37A-B72EDF1CF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2976"/>
              <a:ext cx="1776" cy="1008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</a:t>
              </a:r>
              <a:r>
                <a:rPr lang="en-US" altLang="en-US" sz="1600" dirty="0" err="1">
                  <a:latin typeface="Helvetica" pitchFamily="1" charset="0"/>
                </a:rPr>
                <a:t>CurvedActivity</a:t>
              </a:r>
              <a:endParaRPr lang="en-US" altLang="en-US" sz="1600" dirty="0">
                <a:latin typeface="Helvetica" pitchFamily="1" charset="0"/>
              </a:endParaRP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(percent : double) </a:t>
              </a:r>
            </a:p>
            <a:p>
              <a:pPr eaLnBrk="1" hangingPunct="1">
                <a:defRPr/>
              </a:pPr>
              <a:r>
                <a:rPr lang="en-US" altLang="en-US" sz="1600" b="1" dirty="0">
                  <a:solidFill>
                    <a:schemeClr val="accent5">
                      <a:lumMod val="75000"/>
                    </a:schemeClr>
                  </a:solidFill>
                  <a:latin typeface="Helvetica" pitchFamily="1" charset="0"/>
                </a:rPr>
                <a:t>+ </a:t>
              </a:r>
              <a:r>
                <a:rPr lang="en-US" altLang="en-US" sz="1600" b="1" dirty="0" err="1">
                  <a:solidFill>
                    <a:schemeClr val="accent5">
                      <a:lumMod val="75000"/>
                    </a:schemeClr>
                  </a:solidFill>
                  <a:latin typeface="Helvetica" pitchFamily="1" charset="0"/>
                </a:rPr>
                <a:t>setScore</a:t>
              </a:r>
              <a:r>
                <a:rPr lang="en-US" altLang="en-US" sz="1600" b="1" dirty="0">
                  <a:solidFill>
                    <a:schemeClr val="accent5">
                      <a:lumMod val="75000"/>
                    </a:schemeClr>
                  </a:solidFill>
                  <a:latin typeface="Helvetica" pitchFamily="1" charset="0"/>
                </a:rPr>
                <a:t>(s : double) : void</a:t>
              </a: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</a:t>
              </a:r>
              <a:r>
                <a:rPr lang="en-US" altLang="en-US" sz="1600" dirty="0" err="1">
                  <a:latin typeface="Helvetica" pitchFamily="1" charset="0"/>
                </a:rPr>
                <a:t>getRawScore</a:t>
              </a:r>
              <a:r>
                <a:rPr lang="en-US" altLang="en-US" sz="1600" dirty="0">
                  <a:latin typeface="Helvetica" pitchFamily="1" charset="0"/>
                </a:rPr>
                <a:t>() : double</a:t>
              </a: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</a:t>
              </a:r>
              <a:r>
                <a:rPr lang="en-US" altLang="en-US" sz="1600" dirty="0" err="1">
                  <a:latin typeface="Helvetica" pitchFamily="1" charset="0"/>
                </a:rPr>
                <a:t>getPercentage</a:t>
              </a:r>
              <a:r>
                <a:rPr lang="en-US" altLang="en-US" sz="1600" dirty="0">
                  <a:latin typeface="Helvetica" pitchFamily="1" charset="0"/>
                </a:rPr>
                <a:t>() : double</a:t>
              </a:r>
            </a:p>
          </p:txBody>
        </p:sp>
      </p:grpSp>
      <p:cxnSp>
        <p:nvCxnSpPr>
          <p:cNvPr id="17413" name="AutoShape 11">
            <a:extLst>
              <a:ext uri="{FF2B5EF4-FFF2-40B4-BE49-F238E27FC236}">
                <a16:creationId xmlns:a16="http://schemas.microsoft.com/office/drawing/2014/main" id="{DB21317C-A8E7-61C1-26FE-10B513860BB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892920" y="3200400"/>
            <a:ext cx="62754" cy="609600"/>
          </a:xfrm>
          <a:prstGeom prst="straightConnector1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14" name="Text Box 13">
            <a:extLst>
              <a:ext uri="{FF2B5EF4-FFF2-40B4-BE49-F238E27FC236}">
                <a16:creationId xmlns:a16="http://schemas.microsoft.com/office/drawing/2014/main" id="{5011EC9E-BC82-9EC3-A4A2-F5969AEFF6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1" y="3222626"/>
            <a:ext cx="4206875" cy="101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CA0C48"/>
                </a:solidFill>
                <a:latin typeface="Times New Roman" panose="02020603050405020304" pitchFamily="18" charset="0"/>
              </a:rPr>
              <a:t>This method is a more specialized version of the </a:t>
            </a:r>
            <a:r>
              <a:rPr lang="en-US" altLang="en-US" sz="2000" dirty="0" err="1">
                <a:solidFill>
                  <a:srgbClr val="CA0C48"/>
                </a:solidFill>
                <a:latin typeface="Courier New" panose="02070309020205020404" pitchFamily="49" charset="0"/>
              </a:rPr>
              <a:t>setScore</a:t>
            </a:r>
            <a:r>
              <a:rPr lang="en-US" altLang="en-US" sz="2000" dirty="0">
                <a:solidFill>
                  <a:srgbClr val="CA0C48"/>
                </a:solidFill>
                <a:latin typeface="Times New Roman" panose="02020603050405020304" pitchFamily="18" charset="0"/>
              </a:rPr>
              <a:t> method in the superclass, </a:t>
            </a:r>
            <a:r>
              <a:rPr lang="en-US" altLang="en-US" sz="2000" dirty="0">
                <a:solidFill>
                  <a:srgbClr val="CA0C48"/>
                </a:solidFill>
                <a:latin typeface="Courier New" panose="02070309020205020404" pitchFamily="49" charset="0"/>
              </a:rPr>
              <a:t>GradedActivity</a:t>
            </a:r>
            <a:r>
              <a:rPr lang="en-US" altLang="en-US" sz="2000" dirty="0">
                <a:solidFill>
                  <a:srgbClr val="CA0C48"/>
                </a:solidFill>
                <a:latin typeface="Times New Roman" panose="02020603050405020304" pitchFamily="18" charset="0"/>
              </a:rPr>
              <a:t>.</a:t>
            </a:r>
          </a:p>
        </p:txBody>
      </p:sp>
      <p:sp>
        <p:nvSpPr>
          <p:cNvPr id="17415" name="Line 14">
            <a:extLst>
              <a:ext uri="{FF2B5EF4-FFF2-40B4-BE49-F238E27FC236}">
                <a16:creationId xmlns:a16="http://schemas.microsoft.com/office/drawing/2014/main" id="{C6AB827C-68C7-DEA3-F8C5-D978BC4B66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5562600"/>
            <a:ext cx="2971800" cy="0"/>
          </a:xfrm>
          <a:prstGeom prst="line">
            <a:avLst/>
          </a:prstGeom>
          <a:noFill/>
          <a:ln w="25400">
            <a:solidFill>
              <a:srgbClr val="CA0C48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17416" name="Line 15">
            <a:extLst>
              <a:ext uri="{FF2B5EF4-FFF2-40B4-BE49-F238E27FC236}">
                <a16:creationId xmlns:a16="http://schemas.microsoft.com/office/drawing/2014/main" id="{B6EF1535-94E2-4528-AEE8-4259D23E5DBA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0" y="4267200"/>
            <a:ext cx="0" cy="1295400"/>
          </a:xfrm>
          <a:prstGeom prst="line">
            <a:avLst/>
          </a:prstGeom>
          <a:noFill/>
          <a:ln w="25400">
            <a:solidFill>
              <a:srgbClr val="CA0C48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665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42" name="Straight Connector 18441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444" name="Rectangle 18443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34" name="Rectangle 2">
            <a:extLst>
              <a:ext uri="{FF2B5EF4-FFF2-40B4-BE49-F238E27FC236}">
                <a16:creationId xmlns:a16="http://schemas.microsoft.com/office/drawing/2014/main" id="{F6263D2A-AD15-F199-3DCF-8F71C12DC4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399" y="914401"/>
            <a:ext cx="4876801" cy="14664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Overriding Superclass Methods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53ACAF44-BD40-5094-A315-4E049DE9B85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400800" y="960120"/>
            <a:ext cx="4796346" cy="43357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en-US" sz="1500" dirty="0"/>
              <a:t>Recall that a method’s </a:t>
            </a:r>
            <a:r>
              <a:rPr lang="en-US" altLang="en-US" sz="1500" b="1" i="1" dirty="0">
                <a:solidFill>
                  <a:schemeClr val="accent5">
                    <a:lumMod val="75000"/>
                  </a:schemeClr>
                </a:solidFill>
              </a:rPr>
              <a:t>signature</a:t>
            </a:r>
            <a:r>
              <a:rPr lang="en-US" altLang="en-US" sz="1500" i="1" dirty="0"/>
              <a:t> </a:t>
            </a:r>
            <a:r>
              <a:rPr lang="en-US" altLang="en-US" sz="1500" dirty="0"/>
              <a:t>consists of:</a:t>
            </a:r>
          </a:p>
          <a:p>
            <a:pPr lvl="1">
              <a:lnSpc>
                <a:spcPct val="110000"/>
              </a:lnSpc>
            </a:pPr>
            <a:r>
              <a:rPr lang="en-US" altLang="en-US" sz="1500" dirty="0"/>
              <a:t>the method’s name</a:t>
            </a:r>
          </a:p>
          <a:p>
            <a:pPr lvl="1">
              <a:lnSpc>
                <a:spcPct val="110000"/>
              </a:lnSpc>
              <a:spcAft>
                <a:spcPts val="1800"/>
              </a:spcAft>
            </a:pPr>
            <a:r>
              <a:rPr lang="en-US" altLang="en-US" sz="1500" dirty="0"/>
              <a:t>the data types method’s parameters in the order that they appear.</a:t>
            </a:r>
          </a:p>
          <a:p>
            <a:pPr>
              <a:lnSpc>
                <a:spcPct val="110000"/>
              </a:lnSpc>
              <a:spcAft>
                <a:spcPts val="1800"/>
              </a:spcAft>
            </a:pPr>
            <a:r>
              <a:rPr lang="en-US" altLang="en-US" sz="1500" dirty="0"/>
              <a:t>A subclass method that overrides a superclass method must have the </a:t>
            </a:r>
            <a:r>
              <a:rPr lang="en-US" altLang="en-US" sz="1500" b="1" dirty="0">
                <a:solidFill>
                  <a:schemeClr val="accent5">
                    <a:lumMod val="75000"/>
                  </a:schemeClr>
                </a:solidFill>
              </a:rPr>
              <a:t>same signature </a:t>
            </a:r>
            <a:r>
              <a:rPr lang="en-US" altLang="en-US" sz="1500" dirty="0"/>
              <a:t>as the superclass method.</a:t>
            </a:r>
          </a:p>
          <a:p>
            <a:pPr>
              <a:lnSpc>
                <a:spcPct val="110000"/>
              </a:lnSpc>
            </a:pPr>
            <a:r>
              <a:rPr lang="en-US" altLang="en-US" sz="1500" dirty="0"/>
              <a:t>The </a:t>
            </a:r>
            <a:r>
              <a:rPr lang="en-US" altLang="en-US" sz="1500" b="1" dirty="0">
                <a:solidFill>
                  <a:schemeClr val="accent5">
                    <a:lumMod val="75000"/>
                  </a:schemeClr>
                </a:solidFill>
              </a:rPr>
              <a:t>@Override </a:t>
            </a:r>
            <a:r>
              <a:rPr lang="en-US" altLang="en-US" sz="1500" dirty="0"/>
              <a:t>annotation should be used just before the subclass method declaration.</a:t>
            </a:r>
          </a:p>
          <a:p>
            <a:pPr lvl="1">
              <a:lnSpc>
                <a:spcPct val="110000"/>
              </a:lnSpc>
            </a:pPr>
            <a:r>
              <a:rPr lang="en-US" altLang="en-US" sz="1500" dirty="0"/>
              <a:t>This causes the compiler to display an error message if the method fails to correctly override a method in the superclass</a:t>
            </a:r>
          </a:p>
        </p:txBody>
      </p:sp>
      <p:pic>
        <p:nvPicPr>
          <p:cNvPr id="18439" name="Graphic 18438" descr="Checkmark">
            <a:extLst>
              <a:ext uri="{FF2B5EF4-FFF2-40B4-BE49-F238E27FC236}">
                <a16:creationId xmlns:a16="http://schemas.microsoft.com/office/drawing/2014/main" id="{59D02796-4CD6-3AC9-AA2D-2D641BCCC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45572" y="2610927"/>
            <a:ext cx="2684967" cy="2684967"/>
          </a:xfrm>
          <a:prstGeom prst="rect">
            <a:avLst/>
          </a:prstGeom>
        </p:spPr>
      </p:pic>
      <p:cxnSp>
        <p:nvCxnSpPr>
          <p:cNvPr id="18446" name="Straight Connector 18445">
            <a:extLst>
              <a:ext uri="{FF2B5EF4-FFF2-40B4-BE49-F238E27FC236}">
                <a16:creationId xmlns:a16="http://schemas.microsoft.com/office/drawing/2014/main" id="{61AF2F3F-06F0-42E3-8F72-36BEDCB69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688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82F846A-92AB-A3DC-9170-BB9FE1CEE4C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Overriding Superclass Methods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2E6C20A4-9DEE-3FD2-FB36-74DC8C8585D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solidFill>
            <a:schemeClr val="bg2"/>
          </a:solidFill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A subclass method can call the overridden superclass method via the </a:t>
            </a:r>
            <a:r>
              <a:rPr lang="en-US" altLang="en-US" b="1" dirty="0">
                <a:solidFill>
                  <a:schemeClr val="accent5">
                    <a:lumMod val="75000"/>
                  </a:schemeClr>
                </a:solidFill>
              </a:rPr>
              <a:t>super</a:t>
            </a:r>
            <a:r>
              <a:rPr lang="en-US" altLang="en-US" dirty="0"/>
              <a:t> keyword.</a:t>
            </a:r>
          </a:p>
          <a:p>
            <a:pPr lvl="1">
              <a:lnSpc>
                <a:spcPct val="90000"/>
              </a:lnSpc>
              <a:spcAft>
                <a:spcPts val="1800"/>
              </a:spcAft>
              <a:buFontTx/>
              <a:buNone/>
            </a:pPr>
            <a:r>
              <a:rPr lang="en-US" altLang="en-US" sz="2000" b="1" dirty="0" err="1">
                <a:latin typeface="Courier New" panose="02070309020205020404" pitchFamily="49" charset="0"/>
              </a:rPr>
              <a:t>super.setScore</a:t>
            </a:r>
            <a:r>
              <a:rPr lang="en-US" altLang="en-US" sz="2000" b="1" dirty="0">
                <a:latin typeface="Courier New" panose="02070309020205020404" pitchFamily="49" charset="0"/>
              </a:rPr>
              <a:t>(</a:t>
            </a:r>
            <a:r>
              <a:rPr lang="en-US" altLang="en-US" sz="2000" b="1" dirty="0" err="1">
                <a:latin typeface="Courier New" panose="02070309020205020404" pitchFamily="49" charset="0"/>
              </a:rPr>
              <a:t>rawScore</a:t>
            </a:r>
            <a:r>
              <a:rPr lang="en-US" altLang="en-US" sz="2000" b="1" dirty="0">
                <a:latin typeface="Courier New" panose="02070309020205020404" pitchFamily="49" charset="0"/>
              </a:rPr>
              <a:t> * percentage);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altLang="en-US" u="sng" dirty="0"/>
              <a:t>There is a distinction between overloading a method and overriding a method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altLang="en-US" b="1" dirty="0">
                <a:solidFill>
                  <a:schemeClr val="accent5">
                    <a:lumMod val="75000"/>
                  </a:schemeClr>
                </a:solidFill>
              </a:rPr>
              <a:t>Overloading</a:t>
            </a:r>
            <a:r>
              <a:rPr lang="en-US" altLang="en-US" dirty="0"/>
              <a:t> is when a method has the same name as one or more other methods, but with a different signature.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When a method </a:t>
            </a:r>
            <a:r>
              <a:rPr lang="en-US" altLang="en-US" b="1" dirty="0">
                <a:solidFill>
                  <a:schemeClr val="accent5">
                    <a:lumMod val="75000"/>
                  </a:schemeClr>
                </a:solidFill>
              </a:rPr>
              <a:t>overrides</a:t>
            </a:r>
            <a:r>
              <a:rPr lang="en-US" altLang="en-US" dirty="0"/>
              <a:t> another method, however, they both have the same signature.</a:t>
            </a:r>
          </a:p>
        </p:txBody>
      </p:sp>
    </p:spTree>
    <p:extLst>
      <p:ext uri="{BB962C8B-B14F-4D97-AF65-F5344CB8AC3E}">
        <p14:creationId xmlns:p14="http://schemas.microsoft.com/office/powerpoint/2010/main" val="4208876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90" name="Straight Connector 20489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492" name="Rectangle 20491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1E1CDDEB-1034-2A96-9C71-CE20EB8FACA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399" y="914401"/>
            <a:ext cx="4876801" cy="14664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Overriding Superclass Methods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BDB30AB6-2D23-33EA-BACA-D1AD365B59A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400800" y="960120"/>
            <a:ext cx="4796346" cy="43357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1800"/>
              </a:spcAft>
            </a:pPr>
            <a:r>
              <a:rPr lang="en-US" altLang="en-US" dirty="0"/>
              <a:t>Both overloading and overriding can take place in an inheritance relationship.</a:t>
            </a:r>
          </a:p>
          <a:p>
            <a:r>
              <a:rPr lang="en-US" altLang="en-US" dirty="0"/>
              <a:t>Overriding can only take place in an inheritance relationship.</a:t>
            </a:r>
          </a:p>
        </p:txBody>
      </p:sp>
      <p:pic>
        <p:nvPicPr>
          <p:cNvPr id="20487" name="Graphic 20486" descr="DNA">
            <a:extLst>
              <a:ext uri="{FF2B5EF4-FFF2-40B4-BE49-F238E27FC236}">
                <a16:creationId xmlns:a16="http://schemas.microsoft.com/office/drawing/2014/main" id="{9ADD11C4-033F-E2A6-4212-7D62BB5A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45572" y="2610927"/>
            <a:ext cx="2684967" cy="2684967"/>
          </a:xfrm>
          <a:prstGeom prst="rect">
            <a:avLst/>
          </a:prstGeom>
        </p:spPr>
      </p:pic>
      <p:cxnSp>
        <p:nvCxnSpPr>
          <p:cNvPr id="20494" name="Straight Connector 20493">
            <a:extLst>
              <a:ext uri="{FF2B5EF4-FFF2-40B4-BE49-F238E27FC236}">
                <a16:creationId xmlns:a16="http://schemas.microsoft.com/office/drawing/2014/main" id="{61AF2F3F-06F0-42E3-8F72-36BEDCB69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133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026">
            <a:extLst>
              <a:ext uri="{FF2B5EF4-FFF2-40B4-BE49-F238E27FC236}">
                <a16:creationId xmlns:a16="http://schemas.microsoft.com/office/drawing/2014/main" id="{23ACC579-E1F4-8856-E116-75E642B3936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z="3600" dirty="0"/>
              <a:t>Preventing a Method from Being Overridden</a:t>
            </a:r>
          </a:p>
        </p:txBody>
      </p:sp>
      <p:sp>
        <p:nvSpPr>
          <p:cNvPr id="21507" name="Rectangle 1027">
            <a:extLst>
              <a:ext uri="{FF2B5EF4-FFF2-40B4-BE49-F238E27FC236}">
                <a16:creationId xmlns:a16="http://schemas.microsoft.com/office/drawing/2014/main" id="{C2A9B868-9905-3796-672C-1B7461C534C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22611" y="2277035"/>
            <a:ext cx="8458200" cy="3657600"/>
          </a:xfrm>
          <a:solidFill>
            <a:schemeClr val="bg2"/>
          </a:solidFill>
          <a:ln>
            <a:solidFill>
              <a:schemeClr val="accent6"/>
            </a:solidFill>
          </a:ln>
        </p:spPr>
        <p:txBody>
          <a:bodyPr>
            <a:normAutofit/>
          </a:bodyPr>
          <a:lstStyle/>
          <a:p>
            <a:r>
              <a:rPr lang="en-US" altLang="en-US" dirty="0"/>
              <a:t>The </a:t>
            </a:r>
            <a:r>
              <a:rPr lang="en-US" altLang="en-US" b="1" dirty="0">
                <a:solidFill>
                  <a:schemeClr val="accent6"/>
                </a:solidFill>
                <a:latin typeface="Courier New" panose="02070309020205020404" pitchFamily="49" charset="0"/>
              </a:rPr>
              <a:t>final</a:t>
            </a:r>
            <a:r>
              <a:rPr lang="en-US" altLang="en-US" dirty="0"/>
              <a:t> modifier will prevent the overriding of a superclass method in a subclass.</a:t>
            </a:r>
          </a:p>
          <a:p>
            <a:pPr lvl="1">
              <a:spcAft>
                <a:spcPts val="1800"/>
              </a:spcAft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</a:rPr>
              <a:t>public final void message()</a:t>
            </a:r>
          </a:p>
          <a:p>
            <a:pPr>
              <a:spcAft>
                <a:spcPts val="1800"/>
              </a:spcAft>
            </a:pPr>
            <a:r>
              <a:rPr lang="en-US" altLang="en-US" dirty="0"/>
              <a:t>If a subclass attempts to override a final method, the compiler generates an error. </a:t>
            </a:r>
          </a:p>
          <a:p>
            <a:r>
              <a:rPr lang="en-US" altLang="en-US" dirty="0"/>
              <a:t>This ensures that a particular superclass method is used by subclasses rather than a modified version of it.</a:t>
            </a:r>
          </a:p>
        </p:txBody>
      </p:sp>
    </p:spTree>
    <p:extLst>
      <p:ext uri="{BB962C8B-B14F-4D97-AF65-F5344CB8AC3E}">
        <p14:creationId xmlns:p14="http://schemas.microsoft.com/office/powerpoint/2010/main" val="3452351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37" name="Straight Connector 2253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539" name="Rectangle 2253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9B460D93-777C-9F37-2D9B-5EEAE652DA9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400" y="914399"/>
            <a:ext cx="3818626" cy="45786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Protected Members</a:t>
            </a:r>
          </a:p>
        </p:txBody>
      </p:sp>
      <p:cxnSp>
        <p:nvCxnSpPr>
          <p:cNvPr id="22541" name="Straight Connector 22540">
            <a:extLst>
              <a:ext uri="{FF2B5EF4-FFF2-40B4-BE49-F238E27FC236}">
                <a16:creationId xmlns:a16="http://schemas.microsoft.com/office/drawing/2014/main" id="{B209265E-E0D7-493B-97CE-2263D50C3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583125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533" name="Rectangle 3">
            <a:extLst>
              <a:ext uri="{FF2B5EF4-FFF2-40B4-BE49-F238E27FC236}">
                <a16:creationId xmlns:a16="http://schemas.microsoft.com/office/drawing/2014/main" id="{49CC5928-0C5C-AD88-743C-07516D63CD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7753511"/>
              </p:ext>
            </p:extLst>
          </p:nvPr>
        </p:nvGraphicFramePr>
        <p:xfrm>
          <a:off x="5724040" y="891606"/>
          <a:ext cx="5732206" cy="5074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80367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8" name="Title 1">
            <a:extLst>
              <a:ext uri="{FF2B5EF4-FFF2-40B4-BE49-F238E27FC236}">
                <a16:creationId xmlns:a16="http://schemas.microsoft.com/office/drawing/2014/main" id="{4F7766CD-FCA3-C918-534C-6B6419B1B7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0" y="1371600"/>
            <a:ext cx="5181598" cy="1314443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/>
              <a:t>Topics</a:t>
            </a:r>
            <a:endParaRPr lang="he-IL" altLang="en-US"/>
          </a:p>
        </p:txBody>
      </p:sp>
      <p:sp>
        <p:nvSpPr>
          <p:cNvPr id="4099" name="Content Placeholder 2">
            <a:extLst>
              <a:ext uri="{FF2B5EF4-FFF2-40B4-BE49-F238E27FC236}">
                <a16:creationId xmlns:a16="http://schemas.microsoft.com/office/drawing/2014/main" id="{599D5AB7-700A-B3C5-346A-6AD77451BF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096000" y="2853369"/>
            <a:ext cx="5181599" cy="3366450"/>
          </a:xfrm>
        </p:spPr>
        <p:txBody>
          <a:bodyPr>
            <a:normAutofit/>
          </a:bodyPr>
          <a:lstStyle/>
          <a:p>
            <a:pPr lvl="1">
              <a:lnSpc>
                <a:spcPct val="110000"/>
              </a:lnSpc>
            </a:pPr>
            <a:r>
              <a:rPr lang="en-US" altLang="en-US" dirty="0"/>
              <a:t>What Is Inheritance?</a:t>
            </a:r>
          </a:p>
          <a:p>
            <a:pPr lvl="1">
              <a:lnSpc>
                <a:spcPct val="110000"/>
              </a:lnSpc>
            </a:pPr>
            <a:r>
              <a:rPr lang="en-US" altLang="en-US" dirty="0"/>
              <a:t>Calling the Superclass Constructor</a:t>
            </a:r>
          </a:p>
          <a:p>
            <a:pPr lvl="1">
              <a:lnSpc>
                <a:spcPct val="110000"/>
              </a:lnSpc>
            </a:pPr>
            <a:r>
              <a:rPr lang="en-US" altLang="en-US" dirty="0"/>
              <a:t>Overriding Superclass Methods</a:t>
            </a:r>
          </a:p>
          <a:p>
            <a:pPr lvl="1">
              <a:lnSpc>
                <a:spcPct val="110000"/>
              </a:lnSpc>
            </a:pPr>
            <a:r>
              <a:rPr lang="en-US" altLang="en-US" dirty="0"/>
              <a:t>Protected Members</a:t>
            </a:r>
          </a:p>
          <a:p>
            <a:pPr lvl="1">
              <a:lnSpc>
                <a:spcPct val="110000"/>
              </a:lnSpc>
            </a:pPr>
            <a:r>
              <a:rPr lang="en-US" altLang="en-US" dirty="0"/>
              <a:t>Polymorphism</a:t>
            </a:r>
          </a:p>
          <a:p>
            <a:pPr lvl="1">
              <a:lnSpc>
                <a:spcPct val="110000"/>
              </a:lnSpc>
            </a:pPr>
            <a:r>
              <a:rPr lang="en-US" altLang="en-US" dirty="0"/>
              <a:t>Abstract Classes and Abstract Methods</a:t>
            </a:r>
          </a:p>
        </p:txBody>
      </p:sp>
      <p:pic>
        <p:nvPicPr>
          <p:cNvPr id="4101" name="Picture 4100" descr="Models if molecules in science classroom">
            <a:extLst>
              <a:ext uri="{FF2B5EF4-FFF2-40B4-BE49-F238E27FC236}">
                <a16:creationId xmlns:a16="http://schemas.microsoft.com/office/drawing/2014/main" id="{DA5B22FE-958A-1441-33D4-17FA70241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05" r="20298" b="-1"/>
          <a:stretch/>
        </p:blipFill>
        <p:spPr>
          <a:xfrm>
            <a:off x="20" y="10"/>
            <a:ext cx="5424359" cy="6857990"/>
          </a:xfrm>
          <a:prstGeom prst="rect">
            <a:avLst/>
          </a:prstGeom>
        </p:spPr>
      </p:pic>
      <p:cxnSp>
        <p:nvCxnSpPr>
          <p:cNvPr id="4107" name="Straight Connector 4106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80083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669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B5F49E7E-D420-79B5-12FC-F501A7D5214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Protected Members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3265964A-D4D4-79BD-6D7B-66C35C96D24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730188" y="2234328"/>
            <a:ext cx="8382000" cy="4032002"/>
          </a:xfrm>
          <a:solidFill>
            <a:schemeClr val="bg2"/>
          </a:solidFill>
          <a:ln>
            <a:solidFill>
              <a:schemeClr val="accent6"/>
            </a:solidFill>
          </a:ln>
        </p:spPr>
        <p:txBody>
          <a:bodyPr/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altLang="en-US" sz="2400" dirty="0"/>
              <a:t>Using </a:t>
            </a:r>
            <a:r>
              <a:rPr lang="en-US" altLang="en-US" sz="2400" b="1" dirty="0">
                <a:latin typeface="Courier New" panose="02070309020205020404" pitchFamily="49" charset="0"/>
              </a:rPr>
              <a:t>protected</a:t>
            </a:r>
            <a:r>
              <a:rPr lang="en-US" altLang="en-US" sz="2400" dirty="0"/>
              <a:t> instead of </a:t>
            </a:r>
            <a:r>
              <a:rPr lang="en-US" altLang="en-US" sz="2400" dirty="0">
                <a:latin typeface="Courier New" panose="02070309020205020404" pitchFamily="49" charset="0"/>
              </a:rPr>
              <a:t>private</a:t>
            </a:r>
            <a:r>
              <a:rPr lang="en-US" altLang="en-US" sz="2400" dirty="0"/>
              <a:t> makes some tasks easier.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altLang="en-US" sz="2400" dirty="0"/>
              <a:t>However, any class that is derived from the class, or is in the same package, has </a:t>
            </a:r>
            <a:r>
              <a:rPr lang="en-US" altLang="en-US" sz="2400" b="1" dirty="0"/>
              <a:t>unrestricted access </a:t>
            </a:r>
            <a:r>
              <a:rPr lang="en-US" altLang="en-US" sz="2400" dirty="0"/>
              <a:t>to the protected member.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altLang="en-US" sz="2400" dirty="0"/>
              <a:t>If </a:t>
            </a:r>
            <a:r>
              <a:rPr lang="en-US" altLang="en-US" sz="2400" b="1" dirty="0"/>
              <a:t>no access specifier </a:t>
            </a:r>
            <a:r>
              <a:rPr lang="en-US" altLang="en-US" sz="2400" dirty="0"/>
              <a:t>for a class member is provided, the class member is given </a:t>
            </a:r>
            <a:r>
              <a:rPr lang="en-US" altLang="en-US" sz="2400" i="1" dirty="0"/>
              <a:t>package access </a:t>
            </a:r>
            <a:r>
              <a:rPr lang="en-US" altLang="en-US" sz="2400" dirty="0"/>
              <a:t>by default.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Any method in the same package may access the member.</a:t>
            </a:r>
          </a:p>
        </p:txBody>
      </p:sp>
    </p:spTree>
    <p:extLst>
      <p:ext uri="{BB962C8B-B14F-4D97-AF65-F5344CB8AC3E}">
        <p14:creationId xmlns:p14="http://schemas.microsoft.com/office/powerpoint/2010/main" val="168074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1B699425-0DEA-02ED-D94B-8B64323A60C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Polymorphism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81BEB230-F2C1-FC65-878F-D5570EFEE3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13646" y="2252636"/>
            <a:ext cx="8229600" cy="4092388"/>
          </a:xfrm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altLang="en-US" dirty="0"/>
              <a:t>A reference variable can reference objects of classes that are derived from the variable’s class.</a:t>
            </a:r>
          </a:p>
          <a:p>
            <a:pPr lvl="1"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</a:rPr>
              <a:t>GradedActivity exam;</a:t>
            </a:r>
          </a:p>
          <a:p>
            <a:r>
              <a:rPr lang="en-US" altLang="en-US" dirty="0"/>
              <a:t>We can use the exam variable to reference a </a:t>
            </a:r>
            <a:r>
              <a:rPr lang="en-US" altLang="en-US" dirty="0">
                <a:latin typeface="Courier New" panose="02070309020205020404" pitchFamily="49" charset="0"/>
              </a:rPr>
              <a:t>GradedActivity</a:t>
            </a:r>
            <a:r>
              <a:rPr lang="en-US" altLang="en-US" dirty="0"/>
              <a:t> object.</a:t>
            </a:r>
          </a:p>
          <a:p>
            <a:pPr lvl="1"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</a:rPr>
              <a:t>exam = new GradedActivity();</a:t>
            </a:r>
          </a:p>
          <a:p>
            <a:r>
              <a:rPr lang="en-US" altLang="en-US" dirty="0"/>
              <a:t>The </a:t>
            </a:r>
            <a:r>
              <a:rPr lang="en-US" altLang="en-US" dirty="0">
                <a:latin typeface="Courier New" panose="02070309020205020404" pitchFamily="49" charset="0"/>
              </a:rPr>
              <a:t>GradedActivity</a:t>
            </a:r>
            <a:r>
              <a:rPr lang="en-US" altLang="en-US" dirty="0"/>
              <a:t> class is also used as the superclass for the </a:t>
            </a:r>
            <a:r>
              <a:rPr lang="en-US" altLang="en-US" dirty="0">
                <a:latin typeface="Courier New" panose="02070309020205020404" pitchFamily="49" charset="0"/>
              </a:rPr>
              <a:t>FinalExam</a:t>
            </a:r>
            <a:r>
              <a:rPr lang="en-US" altLang="en-US" dirty="0"/>
              <a:t> class.</a:t>
            </a:r>
          </a:p>
          <a:p>
            <a:r>
              <a:rPr lang="en-US" altLang="en-US" dirty="0"/>
              <a:t>An object of the </a:t>
            </a:r>
            <a:r>
              <a:rPr lang="en-US" altLang="en-US" dirty="0">
                <a:latin typeface="Courier New" panose="02070309020205020404" pitchFamily="49" charset="0"/>
              </a:rPr>
              <a:t>FinalExam</a:t>
            </a:r>
            <a:r>
              <a:rPr lang="en-US" altLang="en-US" dirty="0"/>
              <a:t> class </a:t>
            </a:r>
            <a:r>
              <a:rPr lang="en-US" altLang="en-US" i="1" dirty="0"/>
              <a:t>is a</a:t>
            </a:r>
            <a:r>
              <a:rPr lang="en-US" altLang="en-US" dirty="0"/>
              <a:t> </a:t>
            </a:r>
            <a:r>
              <a:rPr lang="en-US" altLang="en-US" dirty="0">
                <a:latin typeface="Courier New" panose="02070309020205020404" pitchFamily="49" charset="0"/>
              </a:rPr>
              <a:t>GradedActivity</a:t>
            </a:r>
            <a:r>
              <a:rPr lang="en-US" altLang="en-US" dirty="0"/>
              <a:t> object.</a:t>
            </a:r>
          </a:p>
        </p:txBody>
      </p:sp>
    </p:spTree>
    <p:extLst>
      <p:ext uri="{BB962C8B-B14F-4D97-AF65-F5344CB8AC3E}">
        <p14:creationId xmlns:p14="http://schemas.microsoft.com/office/powerpoint/2010/main" val="2759054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1F55C3BC-B387-9396-A46B-CCBD0D59F56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Polymorphism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54DE9E6B-091F-5F60-C705-982D60AE31B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792941" y="2133600"/>
            <a:ext cx="8382000" cy="4249271"/>
          </a:xfrm>
          <a:solidFill>
            <a:srgbClr val="EFF6FF"/>
          </a:solidFill>
          <a:ln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altLang="en-US" sz="1800" dirty="0"/>
              <a:t>A </a:t>
            </a:r>
            <a:r>
              <a:rPr lang="en-US" altLang="en-US" sz="1800" dirty="0">
                <a:latin typeface="Courier New" panose="02070309020205020404" pitchFamily="49" charset="0"/>
              </a:rPr>
              <a:t>GradedActivity</a:t>
            </a:r>
            <a:r>
              <a:rPr lang="en-US" altLang="en-US" sz="1800" dirty="0"/>
              <a:t> variable can be used to reference a </a:t>
            </a:r>
            <a:r>
              <a:rPr lang="en-US" altLang="en-US" sz="1800" dirty="0">
                <a:latin typeface="Courier New" panose="02070309020205020404" pitchFamily="49" charset="0"/>
              </a:rPr>
              <a:t>FinalExam</a:t>
            </a:r>
            <a:r>
              <a:rPr lang="en-US" altLang="en-US" sz="1800" dirty="0"/>
              <a:t> object. </a:t>
            </a:r>
          </a:p>
          <a:p>
            <a:endParaRPr lang="en-US" altLang="en-US" sz="1800" dirty="0"/>
          </a:p>
          <a:p>
            <a:pPr lvl="1"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GradedActivity exam = new FinalExam(50, 7);</a:t>
            </a:r>
          </a:p>
          <a:p>
            <a:pPr lvl="1">
              <a:buFontTx/>
              <a:buNone/>
            </a:pPr>
            <a:endParaRPr lang="en-US" altLang="en-US" b="1" dirty="0">
              <a:latin typeface="Courier New" panose="02070309020205020404" pitchFamily="49" charset="0"/>
            </a:endParaRPr>
          </a:p>
          <a:p>
            <a:r>
              <a:rPr lang="en-US" altLang="en-US" sz="1800" dirty="0"/>
              <a:t>This statement creates a </a:t>
            </a:r>
            <a:r>
              <a:rPr lang="en-US" altLang="en-US" sz="1800" dirty="0">
                <a:latin typeface="Courier New" panose="02070309020205020404" pitchFamily="49" charset="0"/>
              </a:rPr>
              <a:t>FinalExam</a:t>
            </a:r>
            <a:r>
              <a:rPr lang="en-US" altLang="en-US" sz="1800" dirty="0"/>
              <a:t> object and stores the object’s address in the exam variable.</a:t>
            </a:r>
          </a:p>
          <a:p>
            <a:r>
              <a:rPr lang="en-US" altLang="en-US" sz="1800" dirty="0"/>
              <a:t>The term </a:t>
            </a:r>
            <a:r>
              <a:rPr lang="en-US" altLang="en-US" sz="1800" b="1" i="1" dirty="0">
                <a:solidFill>
                  <a:schemeClr val="accent4"/>
                </a:solidFill>
              </a:rPr>
              <a:t>polymorphism</a:t>
            </a:r>
            <a:r>
              <a:rPr lang="en-US" altLang="en-US" sz="1800" i="1" dirty="0"/>
              <a:t> </a:t>
            </a:r>
            <a:r>
              <a:rPr lang="en-US" altLang="en-US" sz="1800" dirty="0"/>
              <a:t>means the ability to take many forms.</a:t>
            </a:r>
          </a:p>
          <a:p>
            <a:r>
              <a:rPr lang="en-US" altLang="en-US" sz="1800" dirty="0"/>
              <a:t>In Java, a reference variable is </a:t>
            </a:r>
            <a:r>
              <a:rPr lang="en-US" altLang="en-US" sz="1800" b="1" i="1" dirty="0"/>
              <a:t>polymorphic</a:t>
            </a:r>
            <a:r>
              <a:rPr lang="en-US" altLang="en-US" sz="1800" i="1" dirty="0"/>
              <a:t> </a:t>
            </a:r>
            <a:r>
              <a:rPr lang="en-US" altLang="en-US" sz="1800" dirty="0"/>
              <a:t>because it can reference objects of types different from its own, if those types are subclasses of its type.</a:t>
            </a:r>
          </a:p>
        </p:txBody>
      </p:sp>
    </p:spTree>
    <p:extLst>
      <p:ext uri="{BB962C8B-B14F-4D97-AF65-F5344CB8AC3E}">
        <p14:creationId xmlns:p14="http://schemas.microsoft.com/office/powerpoint/2010/main" val="2767958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825" name="Straight Connector 34824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827" name="Rectangle 34826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0C61C7B7-94AB-49AE-32AB-D94FA6EE846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400" y="1371600"/>
            <a:ext cx="5116946" cy="1314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Abstract Classes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19675ADC-5283-AE75-E959-5B6C7650C78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14399" y="2290714"/>
            <a:ext cx="5116946" cy="392910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en-US" sz="1800" dirty="0"/>
              <a:t>An abstract class </a:t>
            </a:r>
            <a:r>
              <a:rPr lang="en-US" altLang="en-US" sz="1800" b="1" dirty="0">
                <a:solidFill>
                  <a:schemeClr val="accent6"/>
                </a:solidFill>
              </a:rPr>
              <a:t>cannot be instantiated</a:t>
            </a:r>
            <a:r>
              <a:rPr lang="en-US" altLang="en-US" sz="1800" dirty="0"/>
              <a:t>, but other classes are derived from it.</a:t>
            </a:r>
          </a:p>
          <a:p>
            <a:pPr>
              <a:lnSpc>
                <a:spcPct val="110000"/>
              </a:lnSpc>
            </a:pPr>
            <a:r>
              <a:rPr lang="en-US" altLang="en-US" sz="1800" dirty="0"/>
              <a:t>An </a:t>
            </a:r>
            <a:r>
              <a:rPr lang="en-US" altLang="en-US" sz="1800" i="1" dirty="0"/>
              <a:t>Abstract class </a:t>
            </a:r>
            <a:r>
              <a:rPr lang="en-US" altLang="en-US" sz="1800" dirty="0"/>
              <a:t>serves as a </a:t>
            </a:r>
            <a:r>
              <a:rPr lang="en-US" altLang="en-US" sz="1800" b="1" dirty="0">
                <a:solidFill>
                  <a:schemeClr val="accent6"/>
                </a:solidFill>
              </a:rPr>
              <a:t>superclass</a:t>
            </a:r>
            <a:r>
              <a:rPr lang="en-US" altLang="en-US" sz="1800" dirty="0"/>
              <a:t> for other classes.</a:t>
            </a:r>
          </a:p>
          <a:p>
            <a:pPr>
              <a:lnSpc>
                <a:spcPct val="110000"/>
              </a:lnSpc>
            </a:pPr>
            <a:r>
              <a:rPr lang="en-US" altLang="en-US" sz="1800" dirty="0"/>
              <a:t>The abstract class represents the generic or abstract form of all the classes that are derived from it.</a:t>
            </a:r>
          </a:p>
          <a:p>
            <a:pPr>
              <a:lnSpc>
                <a:spcPct val="110000"/>
              </a:lnSpc>
            </a:pPr>
            <a:r>
              <a:rPr lang="en-US" altLang="en-US" sz="1800" dirty="0"/>
              <a:t>A class becomes abstract when you place the abstract key word in the class definition.</a:t>
            </a:r>
          </a:p>
          <a:p>
            <a:pPr lvl="1">
              <a:lnSpc>
                <a:spcPct val="110000"/>
              </a:lnSpc>
            </a:pPr>
            <a:r>
              <a:rPr lang="en-US" altLang="en-US" b="1" dirty="0">
                <a:latin typeface="Consolas" panose="020B0609020204030204" pitchFamily="49" charset="0"/>
              </a:rPr>
              <a:t>public </a:t>
            </a:r>
            <a:r>
              <a:rPr lang="en-US" altLang="en-US" b="1" i="1" dirty="0">
                <a:latin typeface="Consolas" panose="020B0609020204030204" pitchFamily="49" charset="0"/>
              </a:rPr>
              <a:t>abstract</a:t>
            </a:r>
            <a:r>
              <a:rPr lang="en-US" altLang="en-US" b="1" dirty="0">
                <a:latin typeface="Consolas" panose="020B0609020204030204" pitchFamily="49" charset="0"/>
              </a:rPr>
              <a:t> class </a:t>
            </a:r>
            <a:r>
              <a:rPr lang="en-US" altLang="en-US" b="1" dirty="0" err="1">
                <a:latin typeface="Consolas" panose="020B0609020204030204" pitchFamily="49" charset="0"/>
              </a:rPr>
              <a:t>ClassName</a:t>
            </a:r>
            <a:endParaRPr lang="en-US" altLang="en-US" b="1" dirty="0">
              <a:latin typeface="Consolas" panose="020B0609020204030204" pitchFamily="49" charset="0"/>
            </a:endParaRPr>
          </a:p>
        </p:txBody>
      </p:sp>
      <p:pic>
        <p:nvPicPr>
          <p:cNvPr id="34821" name="Picture 34820">
            <a:extLst>
              <a:ext uri="{FF2B5EF4-FFF2-40B4-BE49-F238E27FC236}">
                <a16:creationId xmlns:a16="http://schemas.microsoft.com/office/drawing/2014/main" id="{17240D16-498C-93E8-20DA-58EAA43958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21" r="31046"/>
          <a:stretch/>
        </p:blipFill>
        <p:spPr>
          <a:xfrm>
            <a:off x="6769608" y="10"/>
            <a:ext cx="5422392" cy="6857990"/>
          </a:xfrm>
          <a:prstGeom prst="rect">
            <a:avLst/>
          </a:prstGeom>
        </p:spPr>
      </p:pic>
      <p:cxnSp>
        <p:nvCxnSpPr>
          <p:cNvPr id="34829" name="Straight Connector 34828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45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49" name="Straight Connector 35848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851" name="Rectangle 3585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0D79C0EE-E34E-12E9-50E2-7F9EB7F434E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400" y="1371600"/>
            <a:ext cx="5116946" cy="1314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Abstract Methods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B5A7E310-3BF0-3E50-72D8-0F9412017E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2488732"/>
            <a:ext cx="5116946" cy="3366451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lnSpc>
                <a:spcPct val="110000"/>
              </a:lnSpc>
              <a:spcAft>
                <a:spcPts val="1800"/>
              </a:spcAft>
            </a:pPr>
            <a:r>
              <a:rPr lang="en-US" altLang="en-US" dirty="0"/>
              <a:t>An abstract method </a:t>
            </a:r>
            <a:r>
              <a:rPr lang="en-US" altLang="en-US" b="1" dirty="0">
                <a:solidFill>
                  <a:schemeClr val="accent6"/>
                </a:solidFill>
              </a:rPr>
              <a:t>has no body and must be overridden in a subclass.</a:t>
            </a:r>
          </a:p>
          <a:p>
            <a:pPr>
              <a:lnSpc>
                <a:spcPct val="110000"/>
              </a:lnSpc>
              <a:spcAft>
                <a:spcPts val="1800"/>
              </a:spcAft>
            </a:pPr>
            <a:r>
              <a:rPr lang="en-US" altLang="en-US" dirty="0"/>
              <a:t>An </a:t>
            </a:r>
            <a:r>
              <a:rPr lang="en-US" altLang="en-US" i="1" dirty="0"/>
              <a:t>abstract method </a:t>
            </a:r>
            <a:r>
              <a:rPr lang="en-US" altLang="en-US" dirty="0"/>
              <a:t>is a method that </a:t>
            </a:r>
            <a:r>
              <a:rPr lang="en-US" altLang="en-US" b="1" dirty="0">
                <a:solidFill>
                  <a:schemeClr val="accent6"/>
                </a:solidFill>
              </a:rPr>
              <a:t>appears in a superclass </a:t>
            </a:r>
            <a:r>
              <a:rPr lang="en-US" altLang="en-US" dirty="0"/>
              <a:t>but expects to be overridden in a subclass.</a:t>
            </a:r>
          </a:p>
          <a:p>
            <a:pPr>
              <a:lnSpc>
                <a:spcPct val="110000"/>
              </a:lnSpc>
            </a:pPr>
            <a:r>
              <a:rPr lang="en-US" altLang="en-US" dirty="0"/>
              <a:t>An abstract method </a:t>
            </a:r>
            <a:r>
              <a:rPr lang="en-US" altLang="en-US" b="1" dirty="0">
                <a:solidFill>
                  <a:schemeClr val="accent6"/>
                </a:solidFill>
              </a:rPr>
              <a:t>has only a header and no body.</a:t>
            </a:r>
          </a:p>
          <a:p>
            <a:pPr lvl="1">
              <a:lnSpc>
                <a:spcPct val="110000"/>
              </a:lnSpc>
            </a:pPr>
            <a:r>
              <a:rPr lang="en-US" altLang="en-US" b="1" dirty="0" err="1">
                <a:latin typeface="Consolas" panose="020B0609020204030204" pitchFamily="49" charset="0"/>
              </a:rPr>
              <a:t>AccessSpecifier</a:t>
            </a:r>
            <a:r>
              <a:rPr lang="en-US" altLang="en-US" b="1" dirty="0">
                <a:latin typeface="Consolas" panose="020B0609020204030204" pitchFamily="49" charset="0"/>
              </a:rPr>
              <a:t> </a:t>
            </a:r>
            <a:r>
              <a:rPr lang="en-US" altLang="en-US" b="1" i="1" dirty="0">
                <a:latin typeface="Consolas" panose="020B0609020204030204" pitchFamily="49" charset="0"/>
              </a:rPr>
              <a:t>abstract</a:t>
            </a:r>
            <a:r>
              <a:rPr lang="en-US" altLang="en-US" b="1" dirty="0">
                <a:latin typeface="Consolas" panose="020B0609020204030204" pitchFamily="49" charset="0"/>
              </a:rPr>
              <a:t> </a:t>
            </a:r>
            <a:r>
              <a:rPr lang="en-US" altLang="en-US" b="1" dirty="0" err="1">
                <a:latin typeface="Consolas" panose="020B0609020204030204" pitchFamily="49" charset="0"/>
              </a:rPr>
              <a:t>ReturnType</a:t>
            </a:r>
            <a:r>
              <a:rPr lang="en-US" altLang="en-US" b="1" dirty="0">
                <a:latin typeface="Consolas" panose="020B0609020204030204" pitchFamily="49" charset="0"/>
              </a:rPr>
              <a:t> </a:t>
            </a:r>
            <a:r>
              <a:rPr lang="en-US" altLang="en-US" b="1" dirty="0" err="1">
                <a:latin typeface="Consolas" panose="020B0609020204030204" pitchFamily="49" charset="0"/>
              </a:rPr>
              <a:t>MethodName</a:t>
            </a:r>
            <a:r>
              <a:rPr lang="en-US" altLang="en-US" b="1" dirty="0">
                <a:latin typeface="Consolas" panose="020B0609020204030204" pitchFamily="49" charset="0"/>
              </a:rPr>
              <a:t>(</a:t>
            </a:r>
            <a:r>
              <a:rPr lang="en-US" altLang="en-US" b="1" dirty="0" err="1">
                <a:latin typeface="Consolas" panose="020B0609020204030204" pitchFamily="49" charset="0"/>
              </a:rPr>
              <a:t>ParameterList</a:t>
            </a:r>
            <a:r>
              <a:rPr lang="en-US" altLang="en-US" b="1" dirty="0">
                <a:latin typeface="Consolas" panose="020B0609020204030204" pitchFamily="49" charset="0"/>
              </a:rPr>
              <a:t>);</a:t>
            </a:r>
          </a:p>
        </p:txBody>
      </p:sp>
      <p:pic>
        <p:nvPicPr>
          <p:cNvPr id="35845" name="Picture 35844" descr="Close up of green leaf on orange background">
            <a:extLst>
              <a:ext uri="{FF2B5EF4-FFF2-40B4-BE49-F238E27FC236}">
                <a16:creationId xmlns:a16="http://schemas.microsoft.com/office/drawing/2014/main" id="{F682ECBF-16C1-0F69-AAD0-D88752A20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7" r="23085" b="2"/>
          <a:stretch/>
        </p:blipFill>
        <p:spPr>
          <a:xfrm>
            <a:off x="6769608" y="10"/>
            <a:ext cx="5422392" cy="6857990"/>
          </a:xfrm>
          <a:prstGeom prst="rect">
            <a:avLst/>
          </a:prstGeom>
        </p:spPr>
      </p:pic>
      <p:cxnSp>
        <p:nvCxnSpPr>
          <p:cNvPr id="35853" name="Straight Connector 35852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459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1026">
            <a:extLst>
              <a:ext uri="{FF2B5EF4-FFF2-40B4-BE49-F238E27FC236}">
                <a16:creationId xmlns:a16="http://schemas.microsoft.com/office/drawing/2014/main" id="{79DEC95C-1818-06C2-4493-C09B6373B00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Abstract Methods</a:t>
            </a:r>
          </a:p>
        </p:txBody>
      </p:sp>
      <p:sp>
        <p:nvSpPr>
          <p:cNvPr id="36867" name="Rectangle 1027">
            <a:extLst>
              <a:ext uri="{FF2B5EF4-FFF2-40B4-BE49-F238E27FC236}">
                <a16:creationId xmlns:a16="http://schemas.microsoft.com/office/drawing/2014/main" id="{F3A131CD-60E7-9DC4-03E0-86354E3FDC1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solidFill>
            <a:schemeClr val="accent5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altLang="en-US" dirty="0"/>
              <a:t>Notice that the key word </a:t>
            </a:r>
            <a:r>
              <a:rPr lang="en-US" altLang="en-US" b="1" dirty="0">
                <a:solidFill>
                  <a:schemeClr val="accent6"/>
                </a:solidFill>
                <a:latin typeface="Courier New" panose="02070309020205020404" pitchFamily="49" charset="0"/>
              </a:rPr>
              <a:t>abstract</a:t>
            </a:r>
            <a:r>
              <a:rPr lang="en-US" altLang="en-US" dirty="0"/>
              <a:t> appears in the header, and that the header ends with a semicolon.</a:t>
            </a:r>
            <a:r>
              <a:rPr lang="en-US" altLang="en-US" dirty="0">
                <a:latin typeface="Minion-Regular" charset="0"/>
              </a:rPr>
              <a:t> </a:t>
            </a:r>
          </a:p>
          <a:p>
            <a:pPr lvl="1">
              <a:spcAft>
                <a:spcPts val="1800"/>
              </a:spcAft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</a:rPr>
              <a:t>public abstract void setValue(int value);</a:t>
            </a:r>
          </a:p>
          <a:p>
            <a:pPr>
              <a:spcAft>
                <a:spcPts val="1800"/>
              </a:spcAft>
            </a:pPr>
            <a:r>
              <a:rPr lang="en-US" altLang="en-US" dirty="0"/>
              <a:t>Any class that contains an abstract method is automatically abstract.</a:t>
            </a:r>
          </a:p>
          <a:p>
            <a:pPr>
              <a:spcAft>
                <a:spcPts val="1800"/>
              </a:spcAft>
            </a:pPr>
            <a:r>
              <a:rPr lang="en-US" altLang="en-US" dirty="0"/>
              <a:t>If a subclass fails to override an abstract method, a compiler error will result.</a:t>
            </a:r>
          </a:p>
          <a:p>
            <a:r>
              <a:rPr lang="en-US" altLang="en-US" dirty="0"/>
              <a:t>Abstract methods are used to ensure that a subclass implements the method.</a:t>
            </a:r>
          </a:p>
        </p:txBody>
      </p:sp>
    </p:spTree>
    <p:extLst>
      <p:ext uri="{BB962C8B-B14F-4D97-AF65-F5344CB8AC3E}">
        <p14:creationId xmlns:p14="http://schemas.microsoft.com/office/powerpoint/2010/main" val="3442701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9A9681A-2486-4655-A876-E26402CA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Floating Numbers And Letters On Top Of A Book">
            <a:extLst>
              <a:ext uri="{FF2B5EF4-FFF2-40B4-BE49-F238E27FC236}">
                <a16:creationId xmlns:a16="http://schemas.microsoft.com/office/drawing/2014/main" id="{90DB7C1C-91B2-F7F3-2334-313EF4060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7"/>
          <a:stretch/>
        </p:blipFill>
        <p:spPr>
          <a:xfrm>
            <a:off x="2" y="152"/>
            <a:ext cx="12191998" cy="68578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9BB6818-31C2-4340-98F8-64FF7F46A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0DC541-111B-B224-19CF-7BACA5427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600"/>
            <a:ext cx="5758629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End of Lecture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29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13C732ED-A2CF-032C-3503-91CFEA13821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/>
              <a:t>What is Inheritance?</a:t>
            </a:r>
            <a:br>
              <a:rPr lang="en-US" altLang="en-US" dirty="0"/>
            </a:br>
            <a:r>
              <a:rPr lang="en-US" altLang="en-US" sz="2800" dirty="0"/>
              <a:t>Generalization vs. Specialization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029C387-8A47-1EE9-24DE-4719152C209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3092571"/>
            <a:ext cx="10363200" cy="3382658"/>
          </a:xfr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dirty="0"/>
              <a:t>Real-life objects are typically specialized versions of other more general objects. </a:t>
            </a:r>
          </a:p>
          <a:p>
            <a:pPr>
              <a:lnSpc>
                <a:spcPct val="80000"/>
              </a:lnSpc>
              <a:spcAft>
                <a:spcPts val="1800"/>
              </a:spcAft>
            </a:pPr>
            <a:r>
              <a:rPr lang="en-US" altLang="en-US" dirty="0"/>
              <a:t>The term “insect” describes a very general type of creature with numerous characteristics.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Grasshoppers and bumblebees are insects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/>
              <a:t>They share the general characteristics of an insect.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/>
              <a:t>However, they have special characteristics of their own.</a:t>
            </a:r>
          </a:p>
          <a:p>
            <a:pPr lvl="2">
              <a:lnSpc>
                <a:spcPct val="80000"/>
              </a:lnSpc>
            </a:pPr>
            <a:r>
              <a:rPr lang="en-US" altLang="en-US" sz="2000" dirty="0"/>
              <a:t>grasshoppers have a jumping ability, and</a:t>
            </a:r>
          </a:p>
          <a:p>
            <a:pPr lvl="2">
              <a:lnSpc>
                <a:spcPct val="80000"/>
              </a:lnSpc>
              <a:spcAft>
                <a:spcPts val="1800"/>
              </a:spcAft>
            </a:pPr>
            <a:r>
              <a:rPr lang="en-US" altLang="en-US" sz="2000" dirty="0"/>
              <a:t>bumblebees have a stinger.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Grasshoppers and bumblebees are specialized versions of an insect.</a:t>
            </a:r>
          </a:p>
        </p:txBody>
      </p:sp>
    </p:spTree>
    <p:extLst>
      <p:ext uri="{BB962C8B-B14F-4D97-AF65-F5344CB8AC3E}">
        <p14:creationId xmlns:p14="http://schemas.microsoft.com/office/powerpoint/2010/main" val="250321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>
            <a:extLst>
              <a:ext uri="{FF2B5EF4-FFF2-40B4-BE49-F238E27FC236}">
                <a16:creationId xmlns:a16="http://schemas.microsoft.com/office/drawing/2014/main" id="{BFCC31E2-8157-11AE-65AA-52504EE8F12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Inheritance</a:t>
            </a:r>
          </a:p>
        </p:txBody>
      </p:sp>
      <p:sp>
        <p:nvSpPr>
          <p:cNvPr id="6148" name="Rectangle 1027">
            <a:extLst>
              <a:ext uri="{FF2B5EF4-FFF2-40B4-BE49-F238E27FC236}">
                <a16:creationId xmlns:a16="http://schemas.microsoft.com/office/drawing/2014/main" id="{1CEA4BE7-9D9E-4979-8F25-7E1D0698C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1447800"/>
            <a:ext cx="2057400" cy="1143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dirty="0"/>
              <a:t>Insect</a:t>
            </a:r>
          </a:p>
        </p:txBody>
      </p:sp>
      <p:sp>
        <p:nvSpPr>
          <p:cNvPr id="6149" name="Rectangle 1029">
            <a:extLst>
              <a:ext uri="{FF2B5EF4-FFF2-40B4-BE49-F238E27FC236}">
                <a16:creationId xmlns:a16="http://schemas.microsoft.com/office/drawing/2014/main" id="{F99D96DE-B239-4399-8FD2-59BDEA7A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3429000"/>
            <a:ext cx="1981200" cy="1143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dirty="0"/>
              <a:t>Grasshopper</a:t>
            </a:r>
          </a:p>
        </p:txBody>
      </p:sp>
      <p:sp>
        <p:nvSpPr>
          <p:cNvPr id="6150" name="Rectangle 1030">
            <a:extLst>
              <a:ext uri="{FF2B5EF4-FFF2-40B4-BE49-F238E27FC236}">
                <a16:creationId xmlns:a16="http://schemas.microsoft.com/office/drawing/2014/main" id="{1003E537-599C-4E95-A65F-2DA405637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429000"/>
            <a:ext cx="1981200" cy="1143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dirty="0"/>
              <a:t>Bumblebee</a:t>
            </a:r>
          </a:p>
        </p:txBody>
      </p:sp>
      <p:cxnSp>
        <p:nvCxnSpPr>
          <p:cNvPr id="2" name="AutoShape 1031">
            <a:extLst>
              <a:ext uri="{FF2B5EF4-FFF2-40B4-BE49-F238E27FC236}">
                <a16:creationId xmlns:a16="http://schemas.microsoft.com/office/drawing/2014/main" id="{DA18EA56-7AA2-BEC1-EA8F-25757A5E27B2}"/>
              </a:ext>
            </a:extLst>
          </p:cNvPr>
          <p:cNvCxnSpPr>
            <a:cxnSpLocks noChangeShapeType="1"/>
            <a:stCxn id="6150" idx="0"/>
            <a:endCxn id="6148" idx="2"/>
          </p:cNvCxnSpPr>
          <p:nvPr/>
        </p:nvCxnSpPr>
        <p:spPr bwMode="auto">
          <a:xfrm rot="16200000">
            <a:off x="5162550" y="2457450"/>
            <a:ext cx="838200" cy="1104900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1" name="AutoShape 1032">
            <a:extLst>
              <a:ext uri="{FF2B5EF4-FFF2-40B4-BE49-F238E27FC236}">
                <a16:creationId xmlns:a16="http://schemas.microsoft.com/office/drawing/2014/main" id="{F2BB0551-88EA-6846-5873-A4226F75902D}"/>
              </a:ext>
            </a:extLst>
          </p:cNvPr>
          <p:cNvCxnSpPr>
            <a:cxnSpLocks noChangeShapeType="1"/>
            <a:stCxn id="6149" idx="0"/>
            <a:endCxn id="6148" idx="2"/>
          </p:cNvCxnSpPr>
          <p:nvPr/>
        </p:nvCxnSpPr>
        <p:spPr bwMode="auto">
          <a:xfrm rot="5400000" flipH="1">
            <a:off x="6267450" y="2457450"/>
            <a:ext cx="838200" cy="1104900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6152" name="Group 1044">
            <a:extLst>
              <a:ext uri="{FF2B5EF4-FFF2-40B4-BE49-F238E27FC236}">
                <a16:creationId xmlns:a16="http://schemas.microsoft.com/office/drawing/2014/main" id="{9F4D56B6-841D-9C8A-0618-740C2A202020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2019300"/>
            <a:ext cx="3352800" cy="1100138"/>
            <a:chOff x="144" y="1272"/>
            <a:chExt cx="2112" cy="693"/>
          </a:xfrm>
        </p:grpSpPr>
        <p:sp>
          <p:nvSpPr>
            <p:cNvPr id="6158" name="Text Box 1033">
              <a:extLst>
                <a:ext uri="{FF2B5EF4-FFF2-40B4-BE49-F238E27FC236}">
                  <a16:creationId xmlns:a16="http://schemas.microsoft.com/office/drawing/2014/main" id="{D85DEEEA-0503-FDF7-F5FE-88EDB743C8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1382"/>
              <a:ext cx="1776" cy="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>
              <a:spAutoFit/>
            </a:bodyPr>
            <a:lstStyle>
              <a:lvl1pPr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CA0C48"/>
                  </a:solidFill>
                  <a:latin typeface="Times New Roman" panose="02020603050405020304" pitchFamily="18" charset="0"/>
                </a:rPr>
                <a:t>Contains those attributes and methods that are shared by all insects.</a:t>
              </a:r>
            </a:p>
          </p:txBody>
        </p:sp>
        <p:cxnSp>
          <p:nvCxnSpPr>
            <p:cNvPr id="6159" name="AutoShape 1034">
              <a:extLst>
                <a:ext uri="{FF2B5EF4-FFF2-40B4-BE49-F238E27FC236}">
                  <a16:creationId xmlns:a16="http://schemas.microsoft.com/office/drawing/2014/main" id="{A4BFDB7A-4506-08CC-3423-32F6BC728CB1}"/>
                </a:ext>
              </a:extLst>
            </p:cNvPr>
            <p:cNvCxnSpPr>
              <a:cxnSpLocks noChangeShapeType="1"/>
              <a:endCxn id="6148" idx="1"/>
            </p:cNvCxnSpPr>
            <p:nvPr/>
          </p:nvCxnSpPr>
          <p:spPr bwMode="auto">
            <a:xfrm flipV="1">
              <a:off x="1584" y="1272"/>
              <a:ext cx="672" cy="401"/>
            </a:xfrm>
            <a:prstGeom prst="bentConnector3">
              <a:avLst>
                <a:gd name="adj1" fmla="val 50000"/>
              </a:avLst>
            </a:prstGeom>
            <a:noFill/>
            <a:ln w="25400">
              <a:solidFill>
                <a:srgbClr val="CA0C48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153" name="Group 1043">
            <a:extLst>
              <a:ext uri="{FF2B5EF4-FFF2-40B4-BE49-F238E27FC236}">
                <a16:creationId xmlns:a16="http://schemas.microsoft.com/office/drawing/2014/main" id="{3ED56CA6-5462-1F8B-19EC-A28094B55C3F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4000501"/>
            <a:ext cx="8305800" cy="1954213"/>
            <a:chOff x="240" y="2520"/>
            <a:chExt cx="5232" cy="1231"/>
          </a:xfrm>
        </p:grpSpPr>
        <p:sp>
          <p:nvSpPr>
            <p:cNvPr id="6154" name="Text Box 1035">
              <a:extLst>
                <a:ext uri="{FF2B5EF4-FFF2-40B4-BE49-F238E27FC236}">
                  <a16:creationId xmlns:a16="http://schemas.microsoft.com/office/drawing/2014/main" id="{91528708-1E3B-7287-8EFE-4DF38627B9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3168"/>
              <a:ext cx="2160" cy="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>
              <a:spAutoFit/>
            </a:bodyPr>
            <a:lstStyle>
              <a:lvl1pPr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CA0C48"/>
                  </a:solidFill>
                  <a:latin typeface="Times New Roman" panose="02020603050405020304" pitchFamily="18" charset="0"/>
                </a:rPr>
                <a:t>Contains those attributes and methods that specific to a Bumble Bee.</a:t>
              </a:r>
            </a:p>
          </p:txBody>
        </p:sp>
        <p:cxnSp>
          <p:nvCxnSpPr>
            <p:cNvPr id="6155" name="AutoShape 1037">
              <a:extLst>
                <a:ext uri="{FF2B5EF4-FFF2-40B4-BE49-F238E27FC236}">
                  <a16:creationId xmlns:a16="http://schemas.microsoft.com/office/drawing/2014/main" id="{A331F246-652D-994B-B230-E38C248AE6FE}"/>
                </a:ext>
              </a:extLst>
            </p:cNvPr>
            <p:cNvCxnSpPr>
              <a:cxnSpLocks noChangeShapeType="1"/>
              <a:stCxn id="6154" idx="0"/>
              <a:endCxn id="6150" idx="1"/>
            </p:cNvCxnSpPr>
            <p:nvPr/>
          </p:nvCxnSpPr>
          <p:spPr bwMode="auto">
            <a:xfrm rot="-5400000">
              <a:off x="1128" y="2712"/>
              <a:ext cx="648" cy="264"/>
            </a:xfrm>
            <a:prstGeom prst="bentConnector2">
              <a:avLst/>
            </a:prstGeom>
            <a:noFill/>
            <a:ln w="25400">
              <a:solidFill>
                <a:srgbClr val="CA0C48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156" name="Text Box 1036">
              <a:extLst>
                <a:ext uri="{FF2B5EF4-FFF2-40B4-BE49-F238E27FC236}">
                  <a16:creationId xmlns:a16="http://schemas.microsoft.com/office/drawing/2014/main" id="{487E5EC5-93D1-90D7-F7DE-963626D093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6" y="3168"/>
              <a:ext cx="2016" cy="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>
              <a:spAutoFit/>
            </a:bodyPr>
            <a:lstStyle>
              <a:lvl1pPr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solidFill>
                    <a:srgbClr val="CA0C48"/>
                  </a:solidFill>
                  <a:latin typeface="Times New Roman" panose="02020603050405020304" pitchFamily="18" charset="0"/>
                </a:rPr>
                <a:t>Contains those attributes and methods that are specific to a Grasshopper.</a:t>
              </a:r>
            </a:p>
          </p:txBody>
        </p:sp>
        <p:cxnSp>
          <p:nvCxnSpPr>
            <p:cNvPr id="6157" name="AutoShape 1038">
              <a:extLst>
                <a:ext uri="{FF2B5EF4-FFF2-40B4-BE49-F238E27FC236}">
                  <a16:creationId xmlns:a16="http://schemas.microsoft.com/office/drawing/2014/main" id="{3226296F-BDF0-A30D-1ED0-43CCF621EFAE}"/>
                </a:ext>
              </a:extLst>
            </p:cNvPr>
            <p:cNvCxnSpPr>
              <a:cxnSpLocks noChangeShapeType="1"/>
              <a:stCxn id="6156" idx="0"/>
              <a:endCxn id="6149" idx="3"/>
            </p:cNvCxnSpPr>
            <p:nvPr/>
          </p:nvCxnSpPr>
          <p:spPr bwMode="auto">
            <a:xfrm rot="5400000" flipH="1">
              <a:off x="4020" y="2724"/>
              <a:ext cx="648" cy="240"/>
            </a:xfrm>
            <a:prstGeom prst="bentConnector2">
              <a:avLst/>
            </a:prstGeom>
            <a:noFill/>
            <a:ln w="25400">
              <a:solidFill>
                <a:srgbClr val="CA0C48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860360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B8A9B606-9217-E613-BEDA-01BF9559B97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The “is a” Relationship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1D2C880D-087A-431F-5DE0-5FF0F8982AB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The relationship between a superclass and an inherited class is called an “is a” relationship.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 grasshopper “is a” insect.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 poodle “is a” dog.</a:t>
            </a:r>
          </a:p>
          <a:p>
            <a:pPr lvl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 dirty="0"/>
              <a:t>A car “is a” vehicle.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specialized object has: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all the characteristics of the general object, plus</a:t>
            </a:r>
          </a:p>
          <a:p>
            <a:pPr lvl="1">
              <a:lnSpc>
                <a:spcPct val="90000"/>
              </a:lnSpc>
              <a:spcAft>
                <a:spcPts val="1200"/>
              </a:spcAft>
            </a:pPr>
            <a:r>
              <a:rPr lang="en-US" altLang="en-US" sz="2400" dirty="0"/>
              <a:t>additional characteristics that make it special.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In object-oriented programming, </a:t>
            </a:r>
            <a:r>
              <a:rPr lang="en-US" altLang="en-US" sz="2400" b="1" i="1" dirty="0">
                <a:solidFill>
                  <a:schemeClr val="accent4"/>
                </a:solidFill>
              </a:rPr>
              <a:t>inheritance</a:t>
            </a:r>
            <a:r>
              <a:rPr lang="en-US" altLang="en-US" sz="2400" i="1" dirty="0"/>
              <a:t> </a:t>
            </a:r>
            <a:r>
              <a:rPr lang="en-US" altLang="en-US" sz="2400" dirty="0"/>
              <a:t>is used to create an “is a” relationship among classes.</a:t>
            </a:r>
          </a:p>
        </p:txBody>
      </p:sp>
    </p:spTree>
    <p:extLst>
      <p:ext uri="{BB962C8B-B14F-4D97-AF65-F5344CB8AC3E}">
        <p14:creationId xmlns:p14="http://schemas.microsoft.com/office/powerpoint/2010/main" val="1255462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18028752-A0F5-8DCE-006C-3565F24AA1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“is a” Relationship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78B20E0-8763-1BD0-D079-CC8C61EBDB7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49086" y="2447204"/>
            <a:ext cx="5105400" cy="3210479"/>
          </a:xfrm>
          <a:ln>
            <a:solidFill>
              <a:schemeClr val="accent6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altLang="en-US" dirty="0"/>
              <a:t>We can </a:t>
            </a:r>
            <a:r>
              <a:rPr lang="en-US" altLang="en-US" i="1" dirty="0"/>
              <a:t>extend</a:t>
            </a:r>
            <a:r>
              <a:rPr lang="en-US" altLang="en-US" dirty="0"/>
              <a:t> the capabilities of a class.</a:t>
            </a:r>
          </a:p>
          <a:p>
            <a:r>
              <a:rPr lang="en-US" altLang="en-US" dirty="0"/>
              <a:t>Inheritance involves a superclass and a subclass.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i="1" dirty="0">
                <a:solidFill>
                  <a:schemeClr val="accent4"/>
                </a:solidFill>
              </a:rPr>
              <a:t>superclass</a:t>
            </a:r>
            <a:r>
              <a:rPr lang="en-US" altLang="en-US" sz="2000" i="1" dirty="0"/>
              <a:t> </a:t>
            </a:r>
            <a:r>
              <a:rPr lang="en-US" altLang="en-US" sz="2000" dirty="0"/>
              <a:t>is the general class and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i="1" dirty="0">
                <a:solidFill>
                  <a:schemeClr val="accent4"/>
                </a:solidFill>
              </a:rPr>
              <a:t>subclass</a:t>
            </a:r>
            <a:r>
              <a:rPr lang="en-US" altLang="en-US" sz="2000" i="1" dirty="0"/>
              <a:t> </a:t>
            </a:r>
            <a:r>
              <a:rPr lang="en-US" altLang="en-US" sz="2000" dirty="0"/>
              <a:t>is the specialized class.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81D4AD-4A26-4AD9-9CDB-B93260BA7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7204"/>
            <a:ext cx="5105400" cy="3210480"/>
          </a:xfrm>
          <a:ln>
            <a:solidFill>
              <a:schemeClr val="accent6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altLang="en-US" sz="1800" dirty="0"/>
              <a:t>The subclass is based on, or extended from, the superclass.</a:t>
            </a:r>
          </a:p>
          <a:p>
            <a:pPr lvl="1"/>
            <a:r>
              <a:rPr lang="en-US" altLang="en-US" dirty="0"/>
              <a:t>Superclasses are also called </a:t>
            </a:r>
            <a:r>
              <a:rPr lang="en-US" altLang="en-US" b="1" i="1" dirty="0">
                <a:solidFill>
                  <a:schemeClr val="accent5"/>
                </a:solidFill>
              </a:rPr>
              <a:t>base classes</a:t>
            </a:r>
            <a:r>
              <a:rPr lang="en-US" altLang="en-US" dirty="0"/>
              <a:t>, and</a:t>
            </a:r>
          </a:p>
          <a:p>
            <a:pPr lvl="1">
              <a:spcAft>
                <a:spcPts val="1800"/>
              </a:spcAft>
            </a:pPr>
            <a:r>
              <a:rPr lang="en-US" altLang="en-US" dirty="0"/>
              <a:t>subclasses are also called </a:t>
            </a:r>
            <a:r>
              <a:rPr lang="en-US" altLang="en-US" b="1" i="1" dirty="0">
                <a:solidFill>
                  <a:schemeClr val="accent5"/>
                </a:solidFill>
              </a:rPr>
              <a:t>derived</a:t>
            </a:r>
            <a:r>
              <a:rPr lang="en-US" altLang="en-US" b="1" dirty="0">
                <a:solidFill>
                  <a:schemeClr val="accent5"/>
                </a:solidFill>
              </a:rPr>
              <a:t> </a:t>
            </a:r>
            <a:r>
              <a:rPr lang="en-US" altLang="en-US" b="1" i="1" dirty="0">
                <a:solidFill>
                  <a:schemeClr val="accent5"/>
                </a:solidFill>
              </a:rPr>
              <a:t>classes</a:t>
            </a:r>
            <a:r>
              <a:rPr lang="en-US" altLang="en-US" i="1" dirty="0"/>
              <a:t>.</a:t>
            </a:r>
          </a:p>
          <a:p>
            <a:r>
              <a:rPr lang="en-US" altLang="en-US" sz="1800" dirty="0"/>
              <a:t>The relationship of classes can be thought of as  </a:t>
            </a:r>
            <a:r>
              <a:rPr lang="en-US" altLang="en-US" sz="1800" b="1" i="1" dirty="0">
                <a:solidFill>
                  <a:schemeClr val="accent6"/>
                </a:solidFill>
              </a:rPr>
              <a:t>parent classes </a:t>
            </a:r>
            <a:r>
              <a:rPr lang="en-US" altLang="en-US" sz="1800" b="1" dirty="0">
                <a:solidFill>
                  <a:schemeClr val="accent6"/>
                </a:solidFill>
              </a:rPr>
              <a:t>and </a:t>
            </a:r>
            <a:r>
              <a:rPr lang="en-US" altLang="en-US" sz="1800" b="1" i="1" dirty="0">
                <a:solidFill>
                  <a:schemeClr val="accent6"/>
                </a:solidFill>
              </a:rPr>
              <a:t>child classes</a:t>
            </a:r>
            <a:r>
              <a:rPr lang="en-US" altLang="en-US" sz="1800" dirty="0"/>
              <a:t>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80886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464281-87A0-8F84-5BE0-5CF2811E631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/>
              <a:t>Inheritance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F21C03D-9A65-8DE7-1A37-AFD2E256AFF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altLang="en-US" dirty="0"/>
              <a:t>The subclass inherits fields and methods from the superclass without any of them being rewritten.</a:t>
            </a:r>
          </a:p>
          <a:p>
            <a:pPr>
              <a:spcAft>
                <a:spcPts val="1800"/>
              </a:spcAft>
            </a:pPr>
            <a:r>
              <a:rPr lang="en-US" altLang="en-US" dirty="0"/>
              <a:t>New fields and methods may be added to the subclass.</a:t>
            </a:r>
          </a:p>
          <a:p>
            <a:r>
              <a:rPr lang="en-US" altLang="en-US" dirty="0"/>
              <a:t>The Java keyword, </a:t>
            </a:r>
            <a:r>
              <a:rPr lang="en-US" altLang="en-US" b="1" i="1" dirty="0">
                <a:solidFill>
                  <a:schemeClr val="accent6"/>
                </a:solidFill>
              </a:rPr>
              <a:t>extends</a:t>
            </a:r>
            <a:r>
              <a:rPr lang="en-US" altLang="en-US" dirty="0"/>
              <a:t>, is used on the class header to define the subclass.</a:t>
            </a:r>
          </a:p>
          <a:p>
            <a:endParaRPr lang="en-US" altLang="en-US" dirty="0"/>
          </a:p>
          <a:p>
            <a:pPr lvl="1"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</a:rPr>
              <a:t>public class FinalExam </a:t>
            </a:r>
            <a:r>
              <a:rPr lang="en-US" altLang="en-US" sz="2000" b="1" i="1" dirty="0">
                <a:latin typeface="Courier New" panose="02070309020205020404" pitchFamily="49" charset="0"/>
              </a:rPr>
              <a:t>extends</a:t>
            </a:r>
            <a:r>
              <a:rPr lang="en-US" altLang="en-US" sz="2000" b="1" dirty="0">
                <a:latin typeface="Courier New" panose="02070309020205020404" pitchFamily="49" charset="0"/>
              </a:rPr>
              <a:t> GradedActivity</a:t>
            </a:r>
          </a:p>
        </p:txBody>
      </p:sp>
    </p:spTree>
    <p:extLst>
      <p:ext uri="{BB962C8B-B14F-4D97-AF65-F5344CB8AC3E}">
        <p14:creationId xmlns:p14="http://schemas.microsoft.com/office/powerpoint/2010/main" val="1406144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A5051D58-EF35-5DD0-FCD6-0ED596D8D77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752600" y="228600"/>
            <a:ext cx="7772400" cy="838200"/>
          </a:xfrm>
        </p:spPr>
        <p:txBody>
          <a:bodyPr/>
          <a:lstStyle/>
          <a:p>
            <a:r>
              <a:rPr lang="en-US" altLang="en-US" sz="3200" dirty="0"/>
              <a:t>The </a:t>
            </a:r>
            <a:r>
              <a:rPr lang="en-US" altLang="en-US" sz="3200" dirty="0">
                <a:latin typeface="Courier New" panose="02070309020205020404" pitchFamily="49" charset="0"/>
              </a:rPr>
              <a:t>GradedActivity</a:t>
            </a:r>
            <a:r>
              <a:rPr lang="en-US" altLang="en-US" sz="3200" dirty="0"/>
              <a:t> Example</a:t>
            </a:r>
          </a:p>
        </p:txBody>
      </p:sp>
      <p:grpSp>
        <p:nvGrpSpPr>
          <p:cNvPr id="10244" name="Group 9">
            <a:extLst>
              <a:ext uri="{FF2B5EF4-FFF2-40B4-BE49-F238E27FC236}">
                <a16:creationId xmlns:a16="http://schemas.microsoft.com/office/drawing/2014/main" id="{057A00ED-B85D-E6D8-9E82-5DB44A2285BD}"/>
              </a:ext>
            </a:extLst>
          </p:cNvPr>
          <p:cNvGrpSpPr>
            <a:grpSpLocks/>
          </p:cNvGrpSpPr>
          <p:nvPr/>
        </p:nvGrpSpPr>
        <p:grpSpPr bwMode="auto">
          <a:xfrm>
            <a:off x="2209800" y="1066800"/>
            <a:ext cx="3124200" cy="1981200"/>
            <a:chOff x="384" y="1008"/>
            <a:chExt cx="1968" cy="1248"/>
          </a:xfrm>
        </p:grpSpPr>
        <p:sp>
          <p:nvSpPr>
            <p:cNvPr id="10255" name="Rectangle 5">
              <a:extLst>
                <a:ext uri="{FF2B5EF4-FFF2-40B4-BE49-F238E27FC236}">
                  <a16:creationId xmlns:a16="http://schemas.microsoft.com/office/drawing/2014/main" id="{D2BDE80E-0C40-4408-B1D9-703CA85D88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008"/>
              <a:ext cx="1968" cy="288"/>
            </a:xfrm>
            <a:prstGeom prst="rect">
              <a:avLst/>
            </a:prstGeom>
            <a:solidFill>
              <a:schemeClr val="accent5"/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 b="1" dirty="0">
                  <a:latin typeface="Helvetica" pitchFamily="1" charset="0"/>
                </a:rPr>
                <a:t>GradedActivity</a:t>
              </a:r>
            </a:p>
          </p:txBody>
        </p:sp>
        <p:sp>
          <p:nvSpPr>
            <p:cNvPr id="10256" name="Rectangle 6">
              <a:extLst>
                <a:ext uri="{FF2B5EF4-FFF2-40B4-BE49-F238E27FC236}">
                  <a16:creationId xmlns:a16="http://schemas.microsoft.com/office/drawing/2014/main" id="{F61BE182-7441-4163-BFE0-D1777D3426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296"/>
              <a:ext cx="1968" cy="336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 - score : double</a:t>
              </a:r>
            </a:p>
          </p:txBody>
        </p:sp>
        <p:sp>
          <p:nvSpPr>
            <p:cNvPr id="10257" name="Rectangle 7">
              <a:extLst>
                <a:ext uri="{FF2B5EF4-FFF2-40B4-BE49-F238E27FC236}">
                  <a16:creationId xmlns:a16="http://schemas.microsoft.com/office/drawing/2014/main" id="{F8474AF9-B84D-45A9-8DBC-B199F2BBBF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1632"/>
              <a:ext cx="1968" cy="624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+ setScore(s : double) : void</a:t>
              </a:r>
            </a:p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+ getScore() : double</a:t>
              </a:r>
            </a:p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+ getGrade() : char</a:t>
              </a:r>
            </a:p>
          </p:txBody>
        </p:sp>
      </p:grpSp>
      <p:grpSp>
        <p:nvGrpSpPr>
          <p:cNvPr id="10245" name="Group 14">
            <a:extLst>
              <a:ext uri="{FF2B5EF4-FFF2-40B4-BE49-F238E27FC236}">
                <a16:creationId xmlns:a16="http://schemas.microsoft.com/office/drawing/2014/main" id="{13CEF085-FFB3-84DC-1A3F-2E7BB2AC9E3A}"/>
              </a:ext>
            </a:extLst>
          </p:cNvPr>
          <p:cNvGrpSpPr>
            <a:grpSpLocks/>
          </p:cNvGrpSpPr>
          <p:nvPr/>
        </p:nvGrpSpPr>
        <p:grpSpPr bwMode="auto">
          <a:xfrm>
            <a:off x="2209800" y="3657600"/>
            <a:ext cx="3124200" cy="2590800"/>
            <a:chOff x="192" y="1488"/>
            <a:chExt cx="1728" cy="1680"/>
          </a:xfrm>
        </p:grpSpPr>
        <p:sp>
          <p:nvSpPr>
            <p:cNvPr id="10252" name="Rectangle 11">
              <a:extLst>
                <a:ext uri="{FF2B5EF4-FFF2-40B4-BE49-F238E27FC236}">
                  <a16:creationId xmlns:a16="http://schemas.microsoft.com/office/drawing/2014/main" id="{F9DEAFB1-8C26-42B1-80F2-BDA026704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488"/>
              <a:ext cx="1728" cy="288"/>
            </a:xfrm>
            <a:prstGeom prst="rect">
              <a:avLst/>
            </a:prstGeom>
            <a:solidFill>
              <a:schemeClr val="accent5"/>
            </a:solidFill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 b="1" dirty="0">
                  <a:latin typeface="Helvetica" pitchFamily="1" charset="0"/>
                </a:rPr>
                <a:t>FinalExam</a:t>
              </a:r>
            </a:p>
          </p:txBody>
        </p:sp>
        <p:sp>
          <p:nvSpPr>
            <p:cNvPr id="10253" name="Rectangle 12">
              <a:extLst>
                <a:ext uri="{FF2B5EF4-FFF2-40B4-BE49-F238E27FC236}">
                  <a16:creationId xmlns:a16="http://schemas.microsoft.com/office/drawing/2014/main" id="{74008EA9-18B3-4325-ACDB-86A2BD2482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776"/>
              <a:ext cx="1728" cy="574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- numQuestions : int</a:t>
              </a:r>
            </a:p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- pointsEach : double</a:t>
              </a:r>
            </a:p>
            <a:p>
              <a:pPr eaLnBrk="1" hangingPunct="1">
                <a:defRPr/>
              </a:pPr>
              <a:r>
                <a:rPr lang="en-US" altLang="en-US" sz="1600">
                  <a:latin typeface="Helvetica" pitchFamily="1" charset="0"/>
                </a:rPr>
                <a:t>- numMissed : int</a:t>
              </a:r>
            </a:p>
          </p:txBody>
        </p:sp>
        <p:sp>
          <p:nvSpPr>
            <p:cNvPr id="10254" name="Rectangle 13">
              <a:extLst>
                <a:ext uri="{FF2B5EF4-FFF2-40B4-BE49-F238E27FC236}">
                  <a16:creationId xmlns:a16="http://schemas.microsoft.com/office/drawing/2014/main" id="{CEE532BD-1F8A-48C8-B630-211D379698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2352"/>
              <a:ext cx="1728" cy="816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FinalExam(questions : int, </a:t>
              </a: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                      missed : int)</a:t>
              </a: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getPointsEach() : double</a:t>
              </a:r>
            </a:p>
            <a:p>
              <a:pPr eaLnBrk="1" hangingPunct="1">
                <a:defRPr/>
              </a:pPr>
              <a:r>
                <a:rPr lang="en-US" altLang="en-US" sz="1600" dirty="0">
                  <a:latin typeface="Helvetica" pitchFamily="1" charset="0"/>
                </a:rPr>
                <a:t>+ getNumMissed() : int</a:t>
              </a:r>
            </a:p>
          </p:txBody>
        </p:sp>
      </p:grpSp>
      <p:cxnSp>
        <p:nvCxnSpPr>
          <p:cNvPr id="10246" name="AutoShape 15">
            <a:extLst>
              <a:ext uri="{FF2B5EF4-FFF2-40B4-BE49-F238E27FC236}">
                <a16:creationId xmlns:a16="http://schemas.microsoft.com/office/drawing/2014/main" id="{733DF2BF-445D-C2DB-4DC3-5F4189469532}"/>
              </a:ext>
            </a:extLst>
          </p:cNvPr>
          <p:cNvCxnSpPr>
            <a:cxnSpLocks noChangeShapeType="1"/>
            <a:stCxn id="10252" idx="0"/>
            <a:endCxn id="10257" idx="2"/>
          </p:cNvCxnSpPr>
          <p:nvPr/>
        </p:nvCxnSpPr>
        <p:spPr bwMode="auto">
          <a:xfrm flipV="1">
            <a:off x="3771900" y="3048000"/>
            <a:ext cx="0" cy="609600"/>
          </a:xfrm>
          <a:prstGeom prst="straightConnector1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47" name="Text Box 17">
            <a:extLst>
              <a:ext uri="{FF2B5EF4-FFF2-40B4-BE49-F238E27FC236}">
                <a16:creationId xmlns:a16="http://schemas.microsoft.com/office/drawing/2014/main" id="{B6E26663-0576-3BBD-9A27-5AD2E44A92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1417639"/>
            <a:ext cx="4191000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A0C48"/>
                </a:solidFill>
                <a:latin typeface="Times New Roman" panose="02020603050405020304" pitchFamily="18" charset="0"/>
              </a:rPr>
              <a:t>Contains those attributes and methods that are shared by all graded activities.</a:t>
            </a:r>
          </a:p>
        </p:txBody>
      </p:sp>
      <p:cxnSp>
        <p:nvCxnSpPr>
          <p:cNvPr id="10248" name="AutoShape 18">
            <a:extLst>
              <a:ext uri="{FF2B5EF4-FFF2-40B4-BE49-F238E27FC236}">
                <a16:creationId xmlns:a16="http://schemas.microsoft.com/office/drawing/2014/main" id="{E46DBEB2-BF1B-7AA8-E089-3BF76AF12527}"/>
              </a:ext>
            </a:extLst>
          </p:cNvPr>
          <p:cNvCxnSpPr>
            <a:cxnSpLocks noChangeShapeType="1"/>
            <a:stCxn id="10247" idx="1"/>
            <a:endCxn id="10257" idx="3"/>
          </p:cNvCxnSpPr>
          <p:nvPr/>
        </p:nvCxnSpPr>
        <p:spPr bwMode="auto">
          <a:xfrm rot="10800000" flipV="1">
            <a:off x="5334000" y="1743076"/>
            <a:ext cx="762000" cy="809625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rgbClr val="CA0C48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49" name="Text Box 19">
            <a:extLst>
              <a:ext uri="{FF2B5EF4-FFF2-40B4-BE49-F238E27FC236}">
                <a16:creationId xmlns:a16="http://schemas.microsoft.com/office/drawing/2014/main" id="{FFAD7876-A1C9-4E41-4CA8-0BEA9FB1D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270126"/>
            <a:ext cx="4191000" cy="174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>
            <a:spAutoFit/>
          </a:bodyPr>
          <a:lstStyle>
            <a:lvl1pPr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CA0C48"/>
                </a:solidFill>
                <a:latin typeface="Times New Roman" panose="02020603050405020304" pitchFamily="18" charset="0"/>
              </a:rPr>
              <a:t>Contains those attributes and methods that are specific to the </a:t>
            </a:r>
            <a:r>
              <a:rPr lang="en-US" altLang="en-US" sz="1800" dirty="0">
                <a:solidFill>
                  <a:srgbClr val="CA0C48"/>
                </a:solidFill>
                <a:latin typeface="Courier New" panose="02070309020205020404" pitchFamily="49" charset="0"/>
              </a:rPr>
              <a:t>FinalExam</a:t>
            </a:r>
            <a:r>
              <a:rPr lang="en-US" altLang="en-US" sz="1800" dirty="0">
                <a:solidFill>
                  <a:srgbClr val="CA0C48"/>
                </a:solidFill>
                <a:latin typeface="Times New Roman" panose="02020603050405020304" pitchFamily="18" charset="0"/>
              </a:rPr>
              <a:t> class.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CA0C48"/>
                </a:solidFill>
                <a:latin typeface="Times New Roman" panose="02020603050405020304" pitchFamily="18" charset="0"/>
              </a:rPr>
              <a:t>Inherits all non-private attributes and methods from the </a:t>
            </a:r>
            <a:r>
              <a:rPr lang="en-US" altLang="en-US" sz="1800" dirty="0">
                <a:solidFill>
                  <a:srgbClr val="CA0C48"/>
                </a:solidFill>
                <a:latin typeface="Courier New" panose="02070309020205020404" pitchFamily="49" charset="0"/>
              </a:rPr>
              <a:t>GradedActivity</a:t>
            </a:r>
            <a:r>
              <a:rPr lang="en-US" altLang="en-US" sz="1800" dirty="0">
                <a:solidFill>
                  <a:srgbClr val="CA0C48"/>
                </a:solidFill>
                <a:latin typeface="Times New Roman" panose="02020603050405020304" pitchFamily="18" charset="0"/>
              </a:rPr>
              <a:t> class.</a:t>
            </a:r>
          </a:p>
        </p:txBody>
      </p:sp>
      <p:cxnSp>
        <p:nvCxnSpPr>
          <p:cNvPr id="10250" name="AutoShape 20">
            <a:extLst>
              <a:ext uri="{FF2B5EF4-FFF2-40B4-BE49-F238E27FC236}">
                <a16:creationId xmlns:a16="http://schemas.microsoft.com/office/drawing/2014/main" id="{D908F3C6-04A3-EB0F-8DAC-DA600729389D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 flipV="1">
            <a:off x="5423647" y="3144838"/>
            <a:ext cx="762000" cy="1399493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rgbClr val="CA0C48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36656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BE4740E8-7264-200C-D09D-AA357B4CDA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Inheritance, Fields and Methods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34EB6313-62E3-D2D1-22BC-793DCA705DDC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solidFill>
            <a:schemeClr val="accent6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>
            <a:normAutofit/>
          </a:bodyPr>
          <a:lstStyle/>
          <a:p>
            <a:r>
              <a:rPr lang="en-US" altLang="en-US" dirty="0"/>
              <a:t>Members of the superclass that are marked </a:t>
            </a:r>
            <a:r>
              <a:rPr lang="en-US" altLang="en-US" b="1" i="1" dirty="0">
                <a:solidFill>
                  <a:schemeClr val="accent6"/>
                </a:solidFill>
              </a:rPr>
              <a:t>private</a:t>
            </a:r>
            <a:r>
              <a:rPr lang="en-US" altLang="en-US" dirty="0"/>
              <a:t>:</a:t>
            </a:r>
            <a:endParaRPr lang="en-US" altLang="en-US" i="1" dirty="0"/>
          </a:p>
          <a:p>
            <a:pPr lvl="1"/>
            <a:r>
              <a:rPr lang="en-US" altLang="en-US" sz="2000" b="1" dirty="0">
                <a:solidFill>
                  <a:srgbClr val="FF0000"/>
                </a:solidFill>
              </a:rPr>
              <a:t>are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000" b="1" dirty="0">
                <a:solidFill>
                  <a:srgbClr val="FF0000"/>
                </a:solidFill>
              </a:rPr>
              <a:t>not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000" dirty="0"/>
              <a:t>inherited by the subclass, </a:t>
            </a:r>
          </a:p>
          <a:p>
            <a:pPr lvl="1"/>
            <a:r>
              <a:rPr lang="en-US" altLang="en-US" sz="2000" dirty="0"/>
              <a:t>exist in memory when the object of the subclass is created</a:t>
            </a:r>
          </a:p>
          <a:p>
            <a:pPr lvl="1">
              <a:spcAft>
                <a:spcPts val="1800"/>
              </a:spcAft>
            </a:pPr>
            <a:r>
              <a:rPr lang="en-US" altLang="en-US" sz="2000" dirty="0"/>
              <a:t>may only be accessed from the subclass by public methods of the superclass.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720CA4-1F86-0011-169B-1DD171FB0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2"/>
          </a:solidFill>
          <a:ln>
            <a:solidFill>
              <a:schemeClr val="accent6"/>
            </a:solidFill>
          </a:ln>
        </p:spPr>
        <p:txBody>
          <a:bodyPr>
            <a:normAutofit/>
          </a:bodyPr>
          <a:lstStyle/>
          <a:p>
            <a:r>
              <a:rPr lang="en-US" altLang="en-US" dirty="0"/>
              <a:t>Members of the superclass that are marked </a:t>
            </a:r>
            <a:r>
              <a:rPr lang="en-US" altLang="en-US" b="1" i="1" dirty="0">
                <a:solidFill>
                  <a:schemeClr val="accent6"/>
                </a:solidFill>
              </a:rPr>
              <a:t>public</a:t>
            </a:r>
            <a:r>
              <a:rPr lang="en-US" altLang="en-US" dirty="0"/>
              <a:t>:</a:t>
            </a:r>
          </a:p>
          <a:p>
            <a:pPr lvl="1"/>
            <a:r>
              <a:rPr lang="en-US" altLang="en-US" sz="2000" b="1" dirty="0">
                <a:solidFill>
                  <a:srgbClr val="FF0000"/>
                </a:solidFill>
              </a:rPr>
              <a:t>are</a:t>
            </a:r>
            <a:r>
              <a:rPr lang="en-US" altLang="en-US" sz="2000" dirty="0"/>
              <a:t> inherited by the subclass, and</a:t>
            </a:r>
          </a:p>
          <a:p>
            <a:pPr lvl="1"/>
            <a:r>
              <a:rPr lang="en-US" altLang="en-US" sz="2000" dirty="0"/>
              <a:t>may be directly accessed from the subclass.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921262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RightStep">
      <a:dk1>
        <a:srgbClr val="000000"/>
      </a:dk1>
      <a:lt1>
        <a:srgbClr val="FFFFFF"/>
      </a:lt1>
      <a:dk2>
        <a:srgbClr val="41242B"/>
      </a:dk2>
      <a:lt2>
        <a:srgbClr val="E2E8E2"/>
      </a:lt2>
      <a:accent1>
        <a:srgbClr val="E76EEE"/>
      </a:accent1>
      <a:accent2>
        <a:srgbClr val="EB4EB2"/>
      </a:accent2>
      <a:accent3>
        <a:srgbClr val="EE6E8B"/>
      </a:accent3>
      <a:accent4>
        <a:srgbClr val="EB6C4E"/>
      </a:accent4>
      <a:accent5>
        <a:srgbClr val="D99428"/>
      </a:accent5>
      <a:accent6>
        <a:srgbClr val="A6A938"/>
      </a:accent6>
      <a:hlink>
        <a:srgbClr val="598E56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1464</Words>
  <Application>Microsoft Office PowerPoint</Application>
  <PresentationFormat>Widescreen</PresentationFormat>
  <Paragraphs>171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Consolas</vt:lpstr>
      <vt:lpstr>Courier New</vt:lpstr>
      <vt:lpstr>Grandview Display</vt:lpstr>
      <vt:lpstr>Helvetica</vt:lpstr>
      <vt:lpstr>Minion-Regular</vt:lpstr>
      <vt:lpstr>Times New Roman</vt:lpstr>
      <vt:lpstr>DashVTI</vt:lpstr>
      <vt:lpstr>Inheritance and Abstract Classes</vt:lpstr>
      <vt:lpstr>Topics</vt:lpstr>
      <vt:lpstr>What is Inheritance? Generalization vs. Specialization</vt:lpstr>
      <vt:lpstr>Inheritance</vt:lpstr>
      <vt:lpstr>The “is a” Relationship</vt:lpstr>
      <vt:lpstr>The “is a” Relationship</vt:lpstr>
      <vt:lpstr>Inheritance</vt:lpstr>
      <vt:lpstr>The GradedActivity Example</vt:lpstr>
      <vt:lpstr>Inheritance, Fields and Methods</vt:lpstr>
      <vt:lpstr>Inheritance, Fields and Methods</vt:lpstr>
      <vt:lpstr>Inheritance and Constructors</vt:lpstr>
      <vt:lpstr>The Superclass’s Constructor</vt:lpstr>
      <vt:lpstr>Overriding Superclass Methods</vt:lpstr>
      <vt:lpstr>Overriding Superclass Methods</vt:lpstr>
      <vt:lpstr>Overriding Superclass Methods</vt:lpstr>
      <vt:lpstr>Overriding Superclass Methods</vt:lpstr>
      <vt:lpstr>Overriding Superclass Methods</vt:lpstr>
      <vt:lpstr>Preventing a Method from Being Overridden</vt:lpstr>
      <vt:lpstr>Protected Members</vt:lpstr>
      <vt:lpstr>Protected Members</vt:lpstr>
      <vt:lpstr>Polymorphism</vt:lpstr>
      <vt:lpstr>Polymorphism</vt:lpstr>
      <vt:lpstr>Abstract Classes</vt:lpstr>
      <vt:lpstr>Abstract Methods</vt:lpstr>
      <vt:lpstr>Abstract Methods</vt:lpstr>
      <vt:lpstr>End of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Inheritance and Abstract Classes</dc:title>
  <dc:creator>Debbie Reid</dc:creator>
  <cp:lastModifiedBy>Debbie Reid</cp:lastModifiedBy>
  <cp:revision>4</cp:revision>
  <dcterms:created xsi:type="dcterms:W3CDTF">2024-03-20T02:42:54Z</dcterms:created>
  <dcterms:modified xsi:type="dcterms:W3CDTF">2024-03-20T22:06:17Z</dcterms:modified>
</cp:coreProperties>
</file>

<file path=docProps/thumbnail.jpeg>
</file>